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713" r:id="rId6"/>
  </p:sldMasterIdLst>
  <p:notesMasterIdLst>
    <p:notesMasterId r:id="rId61"/>
  </p:notesMasterIdLst>
  <p:sldIdLst>
    <p:sldId id="256" r:id="rId7"/>
    <p:sldId id="649" r:id="rId8"/>
    <p:sldId id="619" r:id="rId9"/>
    <p:sldId id="646" r:id="rId10"/>
    <p:sldId id="650"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648" r:id="rId36"/>
    <p:sldId id="651" r:id="rId37"/>
    <p:sldId id="652" r:id="rId38"/>
    <p:sldId id="653" r:id="rId39"/>
    <p:sldId id="654" r:id="rId40"/>
    <p:sldId id="655" r:id="rId41"/>
    <p:sldId id="656" r:id="rId42"/>
    <p:sldId id="657" r:id="rId43"/>
    <p:sldId id="658" r:id="rId44"/>
    <p:sldId id="659" r:id="rId45"/>
    <p:sldId id="660" r:id="rId46"/>
    <p:sldId id="661" r:id="rId47"/>
    <p:sldId id="662" r:id="rId48"/>
    <p:sldId id="663" r:id="rId49"/>
    <p:sldId id="664" r:id="rId50"/>
    <p:sldId id="665" r:id="rId51"/>
    <p:sldId id="508" r:id="rId52"/>
    <p:sldId id="639" r:id="rId53"/>
    <p:sldId id="524" r:id="rId54"/>
    <p:sldId id="640" r:id="rId55"/>
    <p:sldId id="638" r:id="rId56"/>
    <p:sldId id="666" r:id="rId57"/>
    <p:sldId id="632" r:id="rId58"/>
    <p:sldId id="633" r:id="rId59"/>
    <p:sldId id="63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0C6"/>
    <a:srgbClr val="C3F9BD"/>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F347E-9138-4BA9-B079-8452915FC768}" v="45" dt="2024-06-03T17:14:52.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671"/>
  </p:normalViewPr>
  <p:slideViewPr>
    <p:cSldViewPr snapToGrid="0" snapToObjects="1">
      <p:cViewPr varScale="1">
        <p:scale>
          <a:sx n="59" d="100"/>
          <a:sy n="59" d="100"/>
        </p:scale>
        <p:origin x="14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Cooperman" userId="c38abeb0-158d-4789-b407-f7f0d934d326" providerId="ADAL" clId="{D4AF347E-9138-4BA9-B079-8452915FC768}"/>
    <pc:docChg chg="undo custSel addSld delSld modSld delMainMaster">
      <pc:chgData name="Courtney Cooperman" userId="c38abeb0-158d-4789-b407-f7f0d934d326" providerId="ADAL" clId="{D4AF347E-9138-4BA9-B079-8452915FC768}" dt="2024-06-03T18:54:37.090" v="1137" actId="207"/>
      <pc:docMkLst>
        <pc:docMk/>
      </pc:docMkLst>
      <pc:sldChg chg="modSp mod">
        <pc:chgData name="Courtney Cooperman" userId="c38abeb0-158d-4789-b407-f7f0d934d326" providerId="ADAL" clId="{D4AF347E-9138-4BA9-B079-8452915FC768}" dt="2024-05-28T19:47:19.561" v="43" actId="20577"/>
        <pc:sldMkLst>
          <pc:docMk/>
          <pc:sldMk cId="1521370660" sldId="256"/>
        </pc:sldMkLst>
        <pc:spChg chg="mod">
          <ac:chgData name="Courtney Cooperman" userId="c38abeb0-158d-4789-b407-f7f0d934d326" providerId="ADAL" clId="{D4AF347E-9138-4BA9-B079-8452915FC768}" dt="2024-05-28T19:47:19.561" v="43" actId="20577"/>
          <ac:spMkLst>
            <pc:docMk/>
            <pc:sldMk cId="1521370660" sldId="256"/>
            <ac:spMk id="4" creationId="{131474E3-50A4-EAA3-63B1-CED8438E82FB}"/>
          </ac:spMkLst>
        </pc:spChg>
      </pc:sldChg>
      <pc:sldChg chg="add del setBg">
        <pc:chgData name="Courtney Cooperman" userId="c38abeb0-158d-4789-b407-f7f0d934d326" providerId="ADAL" clId="{D4AF347E-9138-4BA9-B079-8452915FC768}" dt="2024-05-29T19:26:45.620" v="903"/>
        <pc:sldMkLst>
          <pc:docMk/>
          <pc:sldMk cId="0" sldId="257"/>
        </pc:sldMkLst>
      </pc:sldChg>
      <pc:sldChg chg="add del setBg">
        <pc:chgData name="Courtney Cooperman" userId="c38abeb0-158d-4789-b407-f7f0d934d326" providerId="ADAL" clId="{D4AF347E-9138-4BA9-B079-8452915FC768}" dt="2024-05-29T19:26:45.620" v="903"/>
        <pc:sldMkLst>
          <pc:docMk/>
          <pc:sldMk cId="0" sldId="258"/>
        </pc:sldMkLst>
      </pc:sldChg>
      <pc:sldChg chg="modSp add del mod setBg">
        <pc:chgData name="Courtney Cooperman" userId="c38abeb0-158d-4789-b407-f7f0d934d326" providerId="ADAL" clId="{D4AF347E-9138-4BA9-B079-8452915FC768}" dt="2024-06-03T18:54:13.056" v="1136" actId="207"/>
        <pc:sldMkLst>
          <pc:docMk/>
          <pc:sldMk cId="0" sldId="259"/>
        </pc:sldMkLst>
        <pc:spChg chg="mod">
          <ac:chgData name="Courtney Cooperman" userId="c38abeb0-158d-4789-b407-f7f0d934d326" providerId="ADAL" clId="{D4AF347E-9138-4BA9-B079-8452915FC768}" dt="2024-06-03T18:54:09.132" v="1135" actId="207"/>
          <ac:spMkLst>
            <pc:docMk/>
            <pc:sldMk cId="0" sldId="259"/>
            <ac:spMk id="21" creationId="{00000000-0000-0000-0000-000000000000}"/>
          </ac:spMkLst>
        </pc:spChg>
        <pc:spChg chg="mod">
          <ac:chgData name="Courtney Cooperman" userId="c38abeb0-158d-4789-b407-f7f0d934d326" providerId="ADAL" clId="{D4AF347E-9138-4BA9-B079-8452915FC768}" dt="2024-06-03T18:54:13.056" v="1136" actId="207"/>
          <ac:spMkLst>
            <pc:docMk/>
            <pc:sldMk cId="0" sldId="259"/>
            <ac:spMk id="23" creationId="{00000000-0000-0000-0000-000000000000}"/>
          </ac:spMkLst>
        </pc:spChg>
      </pc:sldChg>
      <pc:sldChg chg="add del setBg modNotes">
        <pc:chgData name="Courtney Cooperman" userId="c38abeb0-158d-4789-b407-f7f0d934d326" providerId="ADAL" clId="{D4AF347E-9138-4BA9-B079-8452915FC768}" dt="2024-05-29T19:26:45.620" v="903"/>
        <pc:sldMkLst>
          <pc:docMk/>
          <pc:sldMk cId="0" sldId="260"/>
        </pc:sldMkLst>
      </pc:sldChg>
      <pc:sldChg chg="modSp add del mod setBg">
        <pc:chgData name="Courtney Cooperman" userId="c38abeb0-158d-4789-b407-f7f0d934d326" providerId="ADAL" clId="{D4AF347E-9138-4BA9-B079-8452915FC768}" dt="2024-05-29T19:27:12.595" v="905" actId="14100"/>
        <pc:sldMkLst>
          <pc:docMk/>
          <pc:sldMk cId="0" sldId="261"/>
        </pc:sldMkLst>
        <pc:grpChg chg="mod">
          <ac:chgData name="Courtney Cooperman" userId="c38abeb0-158d-4789-b407-f7f0d934d326" providerId="ADAL" clId="{D4AF347E-9138-4BA9-B079-8452915FC768}" dt="2024-05-29T19:27:12.595" v="905" actId="14100"/>
          <ac:grpSpMkLst>
            <pc:docMk/>
            <pc:sldMk cId="0" sldId="261"/>
            <ac:grpSpMk id="2" creationId="{00000000-0000-0000-0000-000000000000}"/>
          </ac:grpSpMkLst>
        </pc:grpChg>
      </pc:sldChg>
      <pc:sldChg chg="add del setBg">
        <pc:chgData name="Courtney Cooperman" userId="c38abeb0-158d-4789-b407-f7f0d934d326" providerId="ADAL" clId="{D4AF347E-9138-4BA9-B079-8452915FC768}" dt="2024-05-29T19:26:45.620" v="903"/>
        <pc:sldMkLst>
          <pc:docMk/>
          <pc:sldMk cId="0" sldId="262"/>
        </pc:sldMkLst>
      </pc:sldChg>
      <pc:sldChg chg="add del setBg">
        <pc:chgData name="Courtney Cooperman" userId="c38abeb0-158d-4789-b407-f7f0d934d326" providerId="ADAL" clId="{D4AF347E-9138-4BA9-B079-8452915FC768}" dt="2024-05-29T19:26:45.620" v="903"/>
        <pc:sldMkLst>
          <pc:docMk/>
          <pc:sldMk cId="0" sldId="263"/>
        </pc:sldMkLst>
      </pc:sldChg>
      <pc:sldChg chg="add del setBg">
        <pc:chgData name="Courtney Cooperman" userId="c38abeb0-158d-4789-b407-f7f0d934d326" providerId="ADAL" clId="{D4AF347E-9138-4BA9-B079-8452915FC768}" dt="2024-05-29T19:26:45.620" v="903"/>
        <pc:sldMkLst>
          <pc:docMk/>
          <pc:sldMk cId="0" sldId="264"/>
        </pc:sldMkLst>
      </pc:sldChg>
      <pc:sldChg chg="add del setBg">
        <pc:chgData name="Courtney Cooperman" userId="c38abeb0-158d-4789-b407-f7f0d934d326" providerId="ADAL" clId="{D4AF347E-9138-4BA9-B079-8452915FC768}" dt="2024-05-29T19:26:45.620" v="903"/>
        <pc:sldMkLst>
          <pc:docMk/>
          <pc:sldMk cId="0" sldId="265"/>
        </pc:sldMkLst>
      </pc:sldChg>
      <pc:sldChg chg="add del setBg">
        <pc:chgData name="Courtney Cooperman" userId="c38abeb0-158d-4789-b407-f7f0d934d326" providerId="ADAL" clId="{D4AF347E-9138-4BA9-B079-8452915FC768}" dt="2024-05-29T19:26:45.620" v="903"/>
        <pc:sldMkLst>
          <pc:docMk/>
          <pc:sldMk cId="0" sldId="266"/>
        </pc:sldMkLst>
      </pc:sldChg>
      <pc:sldChg chg="add del setBg">
        <pc:chgData name="Courtney Cooperman" userId="c38abeb0-158d-4789-b407-f7f0d934d326" providerId="ADAL" clId="{D4AF347E-9138-4BA9-B079-8452915FC768}" dt="2024-05-29T19:26:45.620" v="903"/>
        <pc:sldMkLst>
          <pc:docMk/>
          <pc:sldMk cId="0" sldId="267"/>
        </pc:sldMkLst>
      </pc:sldChg>
      <pc:sldChg chg="add del setBg">
        <pc:chgData name="Courtney Cooperman" userId="c38abeb0-158d-4789-b407-f7f0d934d326" providerId="ADAL" clId="{D4AF347E-9138-4BA9-B079-8452915FC768}" dt="2024-05-29T19:26:45.620" v="903"/>
        <pc:sldMkLst>
          <pc:docMk/>
          <pc:sldMk cId="0" sldId="268"/>
        </pc:sldMkLst>
      </pc:sldChg>
      <pc:sldChg chg="add del setBg">
        <pc:chgData name="Courtney Cooperman" userId="c38abeb0-158d-4789-b407-f7f0d934d326" providerId="ADAL" clId="{D4AF347E-9138-4BA9-B079-8452915FC768}" dt="2024-05-29T19:26:45.620" v="903"/>
        <pc:sldMkLst>
          <pc:docMk/>
          <pc:sldMk cId="0" sldId="269"/>
        </pc:sldMkLst>
      </pc:sldChg>
      <pc:sldChg chg="add del setBg modNotes">
        <pc:chgData name="Courtney Cooperman" userId="c38abeb0-158d-4789-b407-f7f0d934d326" providerId="ADAL" clId="{D4AF347E-9138-4BA9-B079-8452915FC768}" dt="2024-05-29T19:26:45.620" v="903"/>
        <pc:sldMkLst>
          <pc:docMk/>
          <pc:sldMk cId="0" sldId="270"/>
        </pc:sldMkLst>
      </pc:sldChg>
      <pc:sldChg chg="add del setBg">
        <pc:chgData name="Courtney Cooperman" userId="c38abeb0-158d-4789-b407-f7f0d934d326" providerId="ADAL" clId="{D4AF347E-9138-4BA9-B079-8452915FC768}" dt="2024-05-29T19:26:45.620" v="903"/>
        <pc:sldMkLst>
          <pc:docMk/>
          <pc:sldMk cId="0" sldId="271"/>
        </pc:sldMkLst>
      </pc:sldChg>
      <pc:sldChg chg="modSp add del mod setBg">
        <pc:chgData name="Courtney Cooperman" userId="c38abeb0-158d-4789-b407-f7f0d934d326" providerId="ADAL" clId="{D4AF347E-9138-4BA9-B079-8452915FC768}" dt="2024-06-03T18:54:37.090" v="1137" actId="207"/>
        <pc:sldMkLst>
          <pc:docMk/>
          <pc:sldMk cId="0" sldId="272"/>
        </pc:sldMkLst>
        <pc:spChg chg="mod">
          <ac:chgData name="Courtney Cooperman" userId="c38abeb0-158d-4789-b407-f7f0d934d326" providerId="ADAL" clId="{D4AF347E-9138-4BA9-B079-8452915FC768}" dt="2024-06-03T18:54:37.090" v="1137" actId="207"/>
          <ac:spMkLst>
            <pc:docMk/>
            <pc:sldMk cId="0" sldId="272"/>
            <ac:spMk id="19" creationId="{00000000-0000-0000-0000-000000000000}"/>
          </ac:spMkLst>
        </pc:spChg>
      </pc:sldChg>
      <pc:sldChg chg="add del setBg">
        <pc:chgData name="Courtney Cooperman" userId="c38abeb0-158d-4789-b407-f7f0d934d326" providerId="ADAL" clId="{D4AF347E-9138-4BA9-B079-8452915FC768}" dt="2024-05-29T19:26:45.620" v="903"/>
        <pc:sldMkLst>
          <pc:docMk/>
          <pc:sldMk cId="0" sldId="273"/>
        </pc:sldMkLst>
      </pc:sldChg>
      <pc:sldChg chg="modSp add del mod setBg modNotes">
        <pc:chgData name="Courtney Cooperman" userId="c38abeb0-158d-4789-b407-f7f0d934d326" providerId="ADAL" clId="{D4AF347E-9138-4BA9-B079-8452915FC768}" dt="2024-06-03T18:49:56.914" v="1134" actId="207"/>
        <pc:sldMkLst>
          <pc:docMk/>
          <pc:sldMk cId="0" sldId="274"/>
        </pc:sldMkLst>
        <pc:spChg chg="mod">
          <ac:chgData name="Courtney Cooperman" userId="c38abeb0-158d-4789-b407-f7f0d934d326" providerId="ADAL" clId="{D4AF347E-9138-4BA9-B079-8452915FC768}" dt="2024-06-03T18:49:44.972" v="1131" actId="207"/>
          <ac:spMkLst>
            <pc:docMk/>
            <pc:sldMk cId="0" sldId="274"/>
            <ac:spMk id="28" creationId="{00000000-0000-0000-0000-000000000000}"/>
          </ac:spMkLst>
        </pc:spChg>
        <pc:spChg chg="mod">
          <ac:chgData name="Courtney Cooperman" userId="c38abeb0-158d-4789-b407-f7f0d934d326" providerId="ADAL" clId="{D4AF347E-9138-4BA9-B079-8452915FC768}" dt="2024-06-03T18:49:49.002" v="1132" actId="207"/>
          <ac:spMkLst>
            <pc:docMk/>
            <pc:sldMk cId="0" sldId="274"/>
            <ac:spMk id="30" creationId="{00000000-0000-0000-0000-000000000000}"/>
          </ac:spMkLst>
        </pc:spChg>
        <pc:spChg chg="mod">
          <ac:chgData name="Courtney Cooperman" userId="c38abeb0-158d-4789-b407-f7f0d934d326" providerId="ADAL" clId="{D4AF347E-9138-4BA9-B079-8452915FC768}" dt="2024-06-03T18:49:52.775" v="1133" actId="207"/>
          <ac:spMkLst>
            <pc:docMk/>
            <pc:sldMk cId="0" sldId="274"/>
            <ac:spMk id="32" creationId="{00000000-0000-0000-0000-000000000000}"/>
          </ac:spMkLst>
        </pc:spChg>
        <pc:spChg chg="mod">
          <ac:chgData name="Courtney Cooperman" userId="c38abeb0-158d-4789-b407-f7f0d934d326" providerId="ADAL" clId="{D4AF347E-9138-4BA9-B079-8452915FC768}" dt="2024-06-03T18:49:56.914" v="1134" actId="207"/>
          <ac:spMkLst>
            <pc:docMk/>
            <pc:sldMk cId="0" sldId="274"/>
            <ac:spMk id="34" creationId="{00000000-0000-0000-0000-000000000000}"/>
          </ac:spMkLst>
        </pc:spChg>
      </pc:sldChg>
      <pc:sldChg chg="add del setBg">
        <pc:chgData name="Courtney Cooperman" userId="c38abeb0-158d-4789-b407-f7f0d934d326" providerId="ADAL" clId="{D4AF347E-9138-4BA9-B079-8452915FC768}" dt="2024-05-29T19:26:45.620" v="903"/>
        <pc:sldMkLst>
          <pc:docMk/>
          <pc:sldMk cId="0" sldId="275"/>
        </pc:sldMkLst>
      </pc:sldChg>
      <pc:sldChg chg="add del setBg">
        <pc:chgData name="Courtney Cooperman" userId="c38abeb0-158d-4789-b407-f7f0d934d326" providerId="ADAL" clId="{D4AF347E-9138-4BA9-B079-8452915FC768}" dt="2024-05-29T19:26:45.620" v="903"/>
        <pc:sldMkLst>
          <pc:docMk/>
          <pc:sldMk cId="0" sldId="276"/>
        </pc:sldMkLst>
      </pc:sldChg>
      <pc:sldChg chg="add del setBg">
        <pc:chgData name="Courtney Cooperman" userId="c38abeb0-158d-4789-b407-f7f0d934d326" providerId="ADAL" clId="{D4AF347E-9138-4BA9-B079-8452915FC768}" dt="2024-05-29T19:26:45.620" v="903"/>
        <pc:sldMkLst>
          <pc:docMk/>
          <pc:sldMk cId="0" sldId="277"/>
        </pc:sldMkLst>
      </pc:sldChg>
      <pc:sldChg chg="add del setBg">
        <pc:chgData name="Courtney Cooperman" userId="c38abeb0-158d-4789-b407-f7f0d934d326" providerId="ADAL" clId="{D4AF347E-9138-4BA9-B079-8452915FC768}" dt="2024-05-29T19:26:45.620" v="903"/>
        <pc:sldMkLst>
          <pc:docMk/>
          <pc:sldMk cId="0" sldId="278"/>
        </pc:sldMkLst>
      </pc:sldChg>
      <pc:sldChg chg="add del setBg">
        <pc:chgData name="Courtney Cooperman" userId="c38abeb0-158d-4789-b407-f7f0d934d326" providerId="ADAL" clId="{D4AF347E-9138-4BA9-B079-8452915FC768}" dt="2024-05-29T19:26:45.620" v="903"/>
        <pc:sldMkLst>
          <pc:docMk/>
          <pc:sldMk cId="0" sldId="279"/>
        </pc:sldMkLst>
      </pc:sldChg>
      <pc:sldChg chg="add del setBg">
        <pc:chgData name="Courtney Cooperman" userId="c38abeb0-158d-4789-b407-f7f0d934d326" providerId="ADAL" clId="{D4AF347E-9138-4BA9-B079-8452915FC768}" dt="2024-05-29T19:26:45.620" v="903"/>
        <pc:sldMkLst>
          <pc:docMk/>
          <pc:sldMk cId="0" sldId="280"/>
        </pc:sldMkLst>
      </pc:sldChg>
      <pc:sldChg chg="addSp delSp add del setBg delDesignElem">
        <pc:chgData name="Courtney Cooperman" userId="c38abeb0-158d-4789-b407-f7f0d934d326" providerId="ADAL" clId="{D4AF347E-9138-4BA9-B079-8452915FC768}" dt="2024-06-03T16:58:17.387" v="927" actId="47"/>
        <pc:sldMkLst>
          <pc:docMk/>
          <pc:sldMk cId="3421401082" sldId="314"/>
        </pc:sldMkLst>
        <pc:grpChg chg="add del">
          <ac:chgData name="Courtney Cooperman" userId="c38abeb0-158d-4789-b407-f7f0d934d326" providerId="ADAL" clId="{D4AF347E-9138-4BA9-B079-8452915FC768}" dt="2024-06-03T14:18:36.328" v="914"/>
          <ac:grpSpMkLst>
            <pc:docMk/>
            <pc:sldMk cId="3421401082" sldId="314"/>
            <ac:grpSpMk id="8" creationId="{B4DE830A-B531-4A3B-96F6-0ECE88B08555}"/>
          </ac:grpSpMkLst>
        </pc:grpChg>
      </pc:sldChg>
      <pc:sldChg chg="add del setBg">
        <pc:chgData name="Courtney Cooperman" userId="c38abeb0-158d-4789-b407-f7f0d934d326" providerId="ADAL" clId="{D4AF347E-9138-4BA9-B079-8452915FC768}" dt="2024-06-03T16:58:20.766" v="933" actId="47"/>
        <pc:sldMkLst>
          <pc:docMk/>
          <pc:sldMk cId="3591555541" sldId="322"/>
        </pc:sldMkLst>
      </pc:sldChg>
      <pc:sldChg chg="add del setBg">
        <pc:chgData name="Courtney Cooperman" userId="c38abeb0-158d-4789-b407-f7f0d934d326" providerId="ADAL" clId="{D4AF347E-9138-4BA9-B079-8452915FC768}" dt="2024-06-03T16:58:22.620" v="936" actId="47"/>
        <pc:sldMkLst>
          <pc:docMk/>
          <pc:sldMk cId="4183421641" sldId="323"/>
        </pc:sldMkLst>
      </pc:sldChg>
      <pc:sldChg chg="add del setBg">
        <pc:chgData name="Courtney Cooperman" userId="c38abeb0-158d-4789-b407-f7f0d934d326" providerId="ADAL" clId="{D4AF347E-9138-4BA9-B079-8452915FC768}" dt="2024-06-03T16:58:23.076" v="937" actId="47"/>
        <pc:sldMkLst>
          <pc:docMk/>
          <pc:sldMk cId="606303624" sldId="325"/>
        </pc:sldMkLst>
      </pc:sldChg>
      <pc:sldChg chg="modSp add del mod setBg">
        <pc:chgData name="Courtney Cooperman" userId="c38abeb0-158d-4789-b407-f7f0d934d326" providerId="ADAL" clId="{D4AF347E-9138-4BA9-B079-8452915FC768}" dt="2024-06-03T16:58:22.189" v="935" actId="47"/>
        <pc:sldMkLst>
          <pc:docMk/>
          <pc:sldMk cId="4269896657" sldId="328"/>
        </pc:sldMkLst>
        <pc:spChg chg="mod">
          <ac:chgData name="Courtney Cooperman" userId="c38abeb0-158d-4789-b407-f7f0d934d326" providerId="ADAL" clId="{D4AF347E-9138-4BA9-B079-8452915FC768}" dt="2024-06-03T14:18:36.328" v="914"/>
          <ac:spMkLst>
            <pc:docMk/>
            <pc:sldMk cId="4269896657" sldId="328"/>
            <ac:spMk id="4" creationId="{B7C4DB8A-F6D0-FE86-2F30-5BB5576A5934}"/>
          </ac:spMkLst>
        </pc:spChg>
      </pc:sldChg>
      <pc:sldChg chg="add del setBg">
        <pc:chgData name="Courtney Cooperman" userId="c38abeb0-158d-4789-b407-f7f0d934d326" providerId="ADAL" clId="{D4AF347E-9138-4BA9-B079-8452915FC768}" dt="2024-06-03T16:58:17.904" v="928" actId="47"/>
        <pc:sldMkLst>
          <pc:docMk/>
          <pc:sldMk cId="4294866199" sldId="329"/>
        </pc:sldMkLst>
      </pc:sldChg>
      <pc:sldChg chg="add del setBg">
        <pc:chgData name="Courtney Cooperman" userId="c38abeb0-158d-4789-b407-f7f0d934d326" providerId="ADAL" clId="{D4AF347E-9138-4BA9-B079-8452915FC768}" dt="2024-06-03T16:58:25.785" v="938" actId="47"/>
        <pc:sldMkLst>
          <pc:docMk/>
          <pc:sldMk cId="3784505952" sldId="331"/>
        </pc:sldMkLst>
      </pc:sldChg>
      <pc:sldChg chg="add del setBg">
        <pc:chgData name="Courtney Cooperman" userId="c38abeb0-158d-4789-b407-f7f0d934d326" providerId="ADAL" clId="{D4AF347E-9138-4BA9-B079-8452915FC768}" dt="2024-06-03T16:58:18.857" v="929" actId="47"/>
        <pc:sldMkLst>
          <pc:docMk/>
          <pc:sldMk cId="1198221945" sldId="334"/>
        </pc:sldMkLst>
      </pc:sldChg>
      <pc:sldChg chg="add del setBg">
        <pc:chgData name="Courtney Cooperman" userId="c38abeb0-158d-4789-b407-f7f0d934d326" providerId="ADAL" clId="{D4AF347E-9138-4BA9-B079-8452915FC768}" dt="2024-06-03T16:58:21.215" v="934" actId="47"/>
        <pc:sldMkLst>
          <pc:docMk/>
          <pc:sldMk cId="4130254997" sldId="338"/>
        </pc:sldMkLst>
      </pc:sldChg>
      <pc:sldChg chg="addSp delSp modSp add del mod setBg delDesignElem">
        <pc:chgData name="Courtney Cooperman" userId="c38abeb0-158d-4789-b407-f7f0d934d326" providerId="ADAL" clId="{D4AF347E-9138-4BA9-B079-8452915FC768}" dt="2024-06-03T16:58:19.814" v="931" actId="47"/>
        <pc:sldMkLst>
          <pc:docMk/>
          <pc:sldMk cId="465836057" sldId="339"/>
        </pc:sldMkLst>
        <pc:spChg chg="mod">
          <ac:chgData name="Courtney Cooperman" userId="c38abeb0-158d-4789-b407-f7f0d934d326" providerId="ADAL" clId="{D4AF347E-9138-4BA9-B079-8452915FC768}" dt="2024-06-03T14:18:36.328" v="914"/>
          <ac:spMkLst>
            <pc:docMk/>
            <pc:sldMk cId="465836057" sldId="339"/>
            <ac:spMk id="2" creationId="{0C428E5B-47A0-EF94-A53D-6FDB74C9D848}"/>
          </ac:spMkLst>
        </pc:spChg>
        <pc:spChg chg="add del">
          <ac:chgData name="Courtney Cooperman" userId="c38abeb0-158d-4789-b407-f7f0d934d326" providerId="ADAL" clId="{D4AF347E-9138-4BA9-B079-8452915FC768}" dt="2024-06-03T14:18:36.328" v="914"/>
          <ac:spMkLst>
            <pc:docMk/>
            <pc:sldMk cId="465836057" sldId="339"/>
            <ac:spMk id="21" creationId="{3BCB5F6A-9EB0-40B0-9D13-3023E9A20508}"/>
          </ac:spMkLst>
        </pc:spChg>
        <pc:grpChg chg="add del">
          <ac:chgData name="Courtney Cooperman" userId="c38abeb0-158d-4789-b407-f7f0d934d326" providerId="ADAL" clId="{D4AF347E-9138-4BA9-B079-8452915FC768}" dt="2024-06-03T14:18:36.328" v="914"/>
          <ac:grpSpMkLst>
            <pc:docMk/>
            <pc:sldMk cId="465836057" sldId="339"/>
            <ac:grpSpMk id="9" creationId="{10BE40E3-5550-4CDD-B4FD-387C33EBF157}"/>
          </ac:grpSpMkLst>
        </pc:grpChg>
      </pc:sldChg>
      <pc:sldChg chg="addSp delSp add del setBg delDesignElem">
        <pc:chgData name="Courtney Cooperman" userId="c38abeb0-158d-4789-b407-f7f0d934d326" providerId="ADAL" clId="{D4AF347E-9138-4BA9-B079-8452915FC768}" dt="2024-06-03T16:58:20.247" v="932" actId="47"/>
        <pc:sldMkLst>
          <pc:docMk/>
          <pc:sldMk cId="866310751" sldId="341"/>
        </pc:sldMkLst>
        <pc:spChg chg="add del">
          <ac:chgData name="Courtney Cooperman" userId="c38abeb0-158d-4789-b407-f7f0d934d326" providerId="ADAL" clId="{D4AF347E-9138-4BA9-B079-8452915FC768}" dt="2024-06-03T14:18:36.328" v="914"/>
          <ac:spMkLst>
            <pc:docMk/>
            <pc:sldMk cId="866310751" sldId="341"/>
            <ac:spMk id="73" creationId="{3F088236-D655-4F88-B238-E16762358025}"/>
          </ac:spMkLst>
        </pc:spChg>
        <pc:spChg chg="add del">
          <ac:chgData name="Courtney Cooperman" userId="c38abeb0-158d-4789-b407-f7f0d934d326" providerId="ADAL" clId="{D4AF347E-9138-4BA9-B079-8452915FC768}" dt="2024-06-03T14:18:36.328" v="914"/>
          <ac:spMkLst>
            <pc:docMk/>
            <pc:sldMk cId="866310751" sldId="341"/>
            <ac:spMk id="74" creationId="{3DAC0C92-199E-475C-9390-119A9B027276}"/>
          </ac:spMkLst>
        </pc:spChg>
        <pc:spChg chg="add del">
          <ac:chgData name="Courtney Cooperman" userId="c38abeb0-158d-4789-b407-f7f0d934d326" providerId="ADAL" clId="{D4AF347E-9138-4BA9-B079-8452915FC768}" dt="2024-06-03T14:18:36.328" v="914"/>
          <ac:spMkLst>
            <pc:docMk/>
            <pc:sldMk cId="866310751" sldId="341"/>
            <ac:spMk id="75" creationId="{C4CFB339-0ED8-4FE2-9EF1-6D1375B8499B}"/>
          </ac:spMkLst>
        </pc:spChg>
        <pc:spChg chg="add del">
          <ac:chgData name="Courtney Cooperman" userId="c38abeb0-158d-4789-b407-f7f0d934d326" providerId="ADAL" clId="{D4AF347E-9138-4BA9-B079-8452915FC768}" dt="2024-06-03T14:18:36.328" v="914"/>
          <ac:spMkLst>
            <pc:docMk/>
            <pc:sldMk cId="866310751" sldId="341"/>
            <ac:spMk id="76" creationId="{31896C80-2069-4431-9C19-83B913734490}"/>
          </ac:spMkLst>
        </pc:spChg>
        <pc:spChg chg="add del">
          <ac:chgData name="Courtney Cooperman" userId="c38abeb0-158d-4789-b407-f7f0d934d326" providerId="ADAL" clId="{D4AF347E-9138-4BA9-B079-8452915FC768}" dt="2024-06-03T14:18:36.328" v="914"/>
          <ac:spMkLst>
            <pc:docMk/>
            <pc:sldMk cId="866310751" sldId="341"/>
            <ac:spMk id="77" creationId="{BF120A21-0841-4823-B0C4-28AEBCEF9B78}"/>
          </ac:spMkLst>
        </pc:spChg>
        <pc:spChg chg="add del">
          <ac:chgData name="Courtney Cooperman" userId="c38abeb0-158d-4789-b407-f7f0d934d326" providerId="ADAL" clId="{D4AF347E-9138-4BA9-B079-8452915FC768}" dt="2024-06-03T14:18:36.328" v="914"/>
          <ac:spMkLst>
            <pc:docMk/>
            <pc:sldMk cId="866310751" sldId="341"/>
            <ac:spMk id="78" creationId="{DBB05BAE-BBD3-4289-899F-A6851503C6B0}"/>
          </ac:spMkLst>
        </pc:spChg>
        <pc:spChg chg="add del">
          <ac:chgData name="Courtney Cooperman" userId="c38abeb0-158d-4789-b407-f7f0d934d326" providerId="ADAL" clId="{D4AF347E-9138-4BA9-B079-8452915FC768}" dt="2024-06-03T14:18:36.328" v="914"/>
          <ac:spMkLst>
            <pc:docMk/>
            <pc:sldMk cId="866310751" sldId="341"/>
            <ac:spMk id="79" creationId="{9874D11C-36F5-4BBE-A490-019A54E953B0}"/>
          </ac:spMkLst>
        </pc:spChg>
        <pc:grpChg chg="add del">
          <ac:chgData name="Courtney Cooperman" userId="c38abeb0-158d-4789-b407-f7f0d934d326" providerId="ADAL" clId="{D4AF347E-9138-4BA9-B079-8452915FC768}" dt="2024-06-03T14:18:36.328" v="914"/>
          <ac:grpSpMkLst>
            <pc:docMk/>
            <pc:sldMk cId="866310751" sldId="341"/>
            <ac:grpSpMk id="70" creationId="{10BE40E3-5550-4CDD-B4FD-387C33EBF157}"/>
          </ac:grpSpMkLst>
        </pc:grpChg>
        <pc:cxnChg chg="add del">
          <ac:chgData name="Courtney Cooperman" userId="c38abeb0-158d-4789-b407-f7f0d934d326" providerId="ADAL" clId="{D4AF347E-9138-4BA9-B079-8452915FC768}" dt="2024-06-03T14:18:36.328" v="914"/>
          <ac:cxnSpMkLst>
            <pc:docMk/>
            <pc:sldMk cId="866310751" sldId="341"/>
            <ac:cxnSpMk id="71" creationId="{64FA5DFF-7FE6-4855-84E6-DFA78EE978BD}"/>
          </ac:cxnSpMkLst>
        </pc:cxnChg>
        <pc:cxnChg chg="add del">
          <ac:chgData name="Courtney Cooperman" userId="c38abeb0-158d-4789-b407-f7f0d934d326" providerId="ADAL" clId="{D4AF347E-9138-4BA9-B079-8452915FC768}" dt="2024-06-03T14:18:36.328" v="914"/>
          <ac:cxnSpMkLst>
            <pc:docMk/>
            <pc:sldMk cId="866310751" sldId="341"/>
            <ac:cxnSpMk id="72" creationId="{2AFD8CBA-54A3-4363-991B-B9C631BBFA74}"/>
          </ac:cxnSpMkLst>
        </pc:cxnChg>
      </pc:sldChg>
      <pc:sldChg chg="addSp delSp add del setBg delDesignElem">
        <pc:chgData name="Courtney Cooperman" userId="c38abeb0-158d-4789-b407-f7f0d934d326" providerId="ADAL" clId="{D4AF347E-9138-4BA9-B079-8452915FC768}" dt="2024-06-03T16:58:19.336" v="930" actId="47"/>
        <pc:sldMkLst>
          <pc:docMk/>
          <pc:sldMk cId="4167072988" sldId="343"/>
        </pc:sldMkLst>
        <pc:spChg chg="add del">
          <ac:chgData name="Courtney Cooperman" userId="c38abeb0-158d-4789-b407-f7f0d934d326" providerId="ADAL" clId="{D4AF347E-9138-4BA9-B079-8452915FC768}" dt="2024-06-03T14:18:36.328" v="914"/>
          <ac:spMkLst>
            <pc:docMk/>
            <pc:sldMk cId="4167072988" sldId="343"/>
            <ac:spMk id="37" creationId="{655AE6B0-AC9E-4167-806F-E9DB135FC46B}"/>
          </ac:spMkLst>
        </pc:spChg>
        <pc:spChg chg="add del">
          <ac:chgData name="Courtney Cooperman" userId="c38abeb0-158d-4789-b407-f7f0d934d326" providerId="ADAL" clId="{D4AF347E-9138-4BA9-B079-8452915FC768}" dt="2024-06-03T14:18:36.328" v="914"/>
          <ac:spMkLst>
            <pc:docMk/>
            <pc:sldMk cId="4167072988" sldId="343"/>
            <ac:spMk id="45" creationId="{87BD1F4E-A66D-4C06-86DA-8D56CA7A3B41}"/>
          </ac:spMkLst>
        </pc:spChg>
        <pc:grpChg chg="add del">
          <ac:chgData name="Courtney Cooperman" userId="c38abeb0-158d-4789-b407-f7f0d934d326" providerId="ADAL" clId="{D4AF347E-9138-4BA9-B079-8452915FC768}" dt="2024-06-03T14:18:36.328" v="914"/>
          <ac:grpSpMkLst>
            <pc:docMk/>
            <pc:sldMk cId="4167072988" sldId="343"/>
            <ac:grpSpMk id="36" creationId="{D920209C-E85B-4D6F-A56F-724F5ADA811C}"/>
          </ac:grpSpMkLst>
        </pc:grpChg>
        <pc:grpChg chg="add del">
          <ac:chgData name="Courtney Cooperman" userId="c38abeb0-158d-4789-b407-f7f0d934d326" providerId="ADAL" clId="{D4AF347E-9138-4BA9-B079-8452915FC768}" dt="2024-06-03T14:18:36.328" v="914"/>
          <ac:grpSpMkLst>
            <pc:docMk/>
            <pc:sldMk cId="4167072988" sldId="343"/>
            <ac:grpSpMk id="38" creationId="{3523416A-383B-4FDC-B4C9-D8EDDFE9C043}"/>
          </ac:grpSpMkLst>
        </pc:grpChg>
      </pc:sldChg>
      <pc:sldChg chg="modSp mod">
        <pc:chgData name="Courtney Cooperman" userId="c38abeb0-158d-4789-b407-f7f0d934d326" providerId="ADAL" clId="{D4AF347E-9138-4BA9-B079-8452915FC768}" dt="2024-05-28T19:58:11.235" v="900" actId="1076"/>
        <pc:sldMkLst>
          <pc:docMk/>
          <pc:sldMk cId="439079780" sldId="508"/>
        </pc:sldMkLst>
        <pc:spChg chg="mod">
          <ac:chgData name="Courtney Cooperman" userId="c38abeb0-158d-4789-b407-f7f0d934d326" providerId="ADAL" clId="{D4AF347E-9138-4BA9-B079-8452915FC768}" dt="2024-05-28T19:58:08.403" v="899" actId="27636"/>
          <ac:spMkLst>
            <pc:docMk/>
            <pc:sldMk cId="439079780" sldId="508"/>
            <ac:spMk id="8" creationId="{67CEBE22-10F5-49C8-98E9-52345BAC71E0}"/>
          </ac:spMkLst>
        </pc:spChg>
        <pc:picChg chg="mod">
          <ac:chgData name="Courtney Cooperman" userId="c38abeb0-158d-4789-b407-f7f0d934d326" providerId="ADAL" clId="{D4AF347E-9138-4BA9-B079-8452915FC768}" dt="2024-05-28T19:58:11.235" v="900" actId="1076"/>
          <ac:picMkLst>
            <pc:docMk/>
            <pc:sldMk cId="439079780" sldId="508"/>
            <ac:picMk id="4106" creationId="{B841C035-FED4-DE45-8F18-B47A7F3F2362}"/>
          </ac:picMkLst>
        </pc:picChg>
      </pc:sldChg>
      <pc:sldChg chg="del">
        <pc:chgData name="Courtney Cooperman" userId="c38abeb0-158d-4789-b407-f7f0d934d326" providerId="ADAL" clId="{D4AF347E-9138-4BA9-B079-8452915FC768}" dt="2024-05-28T19:55:02.786" v="731" actId="47"/>
        <pc:sldMkLst>
          <pc:docMk/>
          <pc:sldMk cId="2728091097" sldId="614"/>
        </pc:sldMkLst>
      </pc:sldChg>
      <pc:sldChg chg="del">
        <pc:chgData name="Courtney Cooperman" userId="c38abeb0-158d-4789-b407-f7f0d934d326" providerId="ADAL" clId="{D4AF347E-9138-4BA9-B079-8452915FC768}" dt="2024-05-28T19:55:09.934" v="742" actId="47"/>
        <pc:sldMkLst>
          <pc:docMk/>
          <pc:sldMk cId="3749594192" sldId="616"/>
        </pc:sldMkLst>
      </pc:sldChg>
      <pc:sldChg chg="modSp mod">
        <pc:chgData name="Courtney Cooperman" userId="c38abeb0-158d-4789-b407-f7f0d934d326" providerId="ADAL" clId="{D4AF347E-9138-4BA9-B079-8452915FC768}" dt="2024-05-28T19:51:11.765" v="529" actId="20577"/>
        <pc:sldMkLst>
          <pc:docMk/>
          <pc:sldMk cId="3979169914" sldId="619"/>
        </pc:sldMkLst>
        <pc:spChg chg="mod">
          <ac:chgData name="Courtney Cooperman" userId="c38abeb0-158d-4789-b407-f7f0d934d326" providerId="ADAL" clId="{D4AF347E-9138-4BA9-B079-8452915FC768}" dt="2024-05-28T19:51:11.765" v="529" actId="20577"/>
          <ac:spMkLst>
            <pc:docMk/>
            <pc:sldMk cId="3979169914" sldId="619"/>
            <ac:spMk id="3" creationId="{10BC7C20-C68E-4C27-BDDF-1EEAAC0DEA05}"/>
          </ac:spMkLst>
        </pc:spChg>
      </pc:sldChg>
      <pc:sldChg chg="del">
        <pc:chgData name="Courtney Cooperman" userId="c38abeb0-158d-4789-b407-f7f0d934d326" providerId="ADAL" clId="{D4AF347E-9138-4BA9-B079-8452915FC768}" dt="2024-05-28T19:55:03.876" v="733" actId="47"/>
        <pc:sldMkLst>
          <pc:docMk/>
          <pc:sldMk cId="2935083497" sldId="621"/>
        </pc:sldMkLst>
      </pc:sldChg>
      <pc:sldChg chg="del">
        <pc:chgData name="Courtney Cooperman" userId="c38abeb0-158d-4789-b407-f7f0d934d326" providerId="ADAL" clId="{D4AF347E-9138-4BA9-B079-8452915FC768}" dt="2024-05-28T19:55:04.523" v="734" actId="47"/>
        <pc:sldMkLst>
          <pc:docMk/>
          <pc:sldMk cId="3690672161" sldId="622"/>
        </pc:sldMkLst>
      </pc:sldChg>
      <pc:sldChg chg="del">
        <pc:chgData name="Courtney Cooperman" userId="c38abeb0-158d-4789-b407-f7f0d934d326" providerId="ADAL" clId="{D4AF347E-9138-4BA9-B079-8452915FC768}" dt="2024-05-28T19:55:05.189" v="735" actId="47"/>
        <pc:sldMkLst>
          <pc:docMk/>
          <pc:sldMk cId="897771627" sldId="623"/>
        </pc:sldMkLst>
      </pc:sldChg>
      <pc:sldChg chg="del">
        <pc:chgData name="Courtney Cooperman" userId="c38abeb0-158d-4789-b407-f7f0d934d326" providerId="ADAL" clId="{D4AF347E-9138-4BA9-B079-8452915FC768}" dt="2024-05-28T19:55:05.741" v="736" actId="47"/>
        <pc:sldMkLst>
          <pc:docMk/>
          <pc:sldMk cId="4198522306" sldId="625"/>
        </pc:sldMkLst>
      </pc:sldChg>
      <pc:sldChg chg="del">
        <pc:chgData name="Courtney Cooperman" userId="c38abeb0-158d-4789-b407-f7f0d934d326" providerId="ADAL" clId="{D4AF347E-9138-4BA9-B079-8452915FC768}" dt="2024-05-28T19:55:06.580" v="737" actId="47"/>
        <pc:sldMkLst>
          <pc:docMk/>
          <pc:sldMk cId="398986953" sldId="626"/>
        </pc:sldMkLst>
      </pc:sldChg>
      <pc:sldChg chg="del">
        <pc:chgData name="Courtney Cooperman" userId="c38abeb0-158d-4789-b407-f7f0d934d326" providerId="ADAL" clId="{D4AF347E-9138-4BA9-B079-8452915FC768}" dt="2024-05-28T19:55:07.370" v="738" actId="47"/>
        <pc:sldMkLst>
          <pc:docMk/>
          <pc:sldMk cId="1415434113" sldId="627"/>
        </pc:sldMkLst>
      </pc:sldChg>
      <pc:sldChg chg="del">
        <pc:chgData name="Courtney Cooperman" userId="c38abeb0-158d-4789-b407-f7f0d934d326" providerId="ADAL" clId="{D4AF347E-9138-4BA9-B079-8452915FC768}" dt="2024-05-28T19:55:07.811" v="739" actId="47"/>
        <pc:sldMkLst>
          <pc:docMk/>
          <pc:sldMk cId="4001239621" sldId="628"/>
        </pc:sldMkLst>
      </pc:sldChg>
      <pc:sldChg chg="add">
        <pc:chgData name="Courtney Cooperman" userId="c38abeb0-158d-4789-b407-f7f0d934d326" providerId="ADAL" clId="{D4AF347E-9138-4BA9-B079-8452915FC768}" dt="2024-06-03T17:00:01.473" v="944"/>
        <pc:sldMkLst>
          <pc:docMk/>
          <pc:sldMk cId="2580260638" sldId="632"/>
        </pc:sldMkLst>
      </pc:sldChg>
      <pc:sldChg chg="addSp delSp modSp mod">
        <pc:chgData name="Courtney Cooperman" userId="c38abeb0-158d-4789-b407-f7f0d934d326" providerId="ADAL" clId="{D4AF347E-9138-4BA9-B079-8452915FC768}" dt="2024-05-28T19:57:35.889" v="896" actId="1076"/>
        <pc:sldMkLst>
          <pc:docMk/>
          <pc:sldMk cId="2993327125" sldId="633"/>
        </pc:sldMkLst>
        <pc:spChg chg="mod">
          <ac:chgData name="Courtney Cooperman" userId="c38abeb0-158d-4789-b407-f7f0d934d326" providerId="ADAL" clId="{D4AF347E-9138-4BA9-B079-8452915FC768}" dt="2024-05-28T19:55:40.789" v="805" actId="20577"/>
          <ac:spMkLst>
            <pc:docMk/>
            <pc:sldMk cId="2993327125" sldId="633"/>
            <ac:spMk id="2" creationId="{C53C830B-7BA5-2884-6AAE-33D94226D4C8}"/>
          </ac:spMkLst>
        </pc:spChg>
        <pc:spChg chg="mod">
          <ac:chgData name="Courtney Cooperman" userId="c38abeb0-158d-4789-b407-f7f0d934d326" providerId="ADAL" clId="{D4AF347E-9138-4BA9-B079-8452915FC768}" dt="2024-05-28T19:55:51.683" v="884" actId="20577"/>
          <ac:spMkLst>
            <pc:docMk/>
            <pc:sldMk cId="2993327125" sldId="633"/>
            <ac:spMk id="3" creationId="{209F00B4-6087-96CC-22C2-E8AA4B7C2A30}"/>
          </ac:spMkLst>
        </pc:spChg>
        <pc:picChg chg="add mod">
          <ac:chgData name="Courtney Cooperman" userId="c38abeb0-158d-4789-b407-f7f0d934d326" providerId="ADAL" clId="{D4AF347E-9138-4BA9-B079-8452915FC768}" dt="2024-05-28T19:57:30.869" v="893" actId="1076"/>
          <ac:picMkLst>
            <pc:docMk/>
            <pc:sldMk cId="2993327125" sldId="633"/>
            <ac:picMk id="4" creationId="{B6A4FE71-E927-FFE5-F0DF-954790F2D142}"/>
          </ac:picMkLst>
        </pc:picChg>
        <pc:picChg chg="add mod">
          <ac:chgData name="Courtney Cooperman" userId="c38abeb0-158d-4789-b407-f7f0d934d326" providerId="ADAL" clId="{D4AF347E-9138-4BA9-B079-8452915FC768}" dt="2024-05-28T19:57:35.889" v="896" actId="1076"/>
          <ac:picMkLst>
            <pc:docMk/>
            <pc:sldMk cId="2993327125" sldId="633"/>
            <ac:picMk id="5" creationId="{6921FC93-7D84-26D3-7820-FA76C5A65337}"/>
          </ac:picMkLst>
        </pc:picChg>
        <pc:picChg chg="del">
          <ac:chgData name="Courtney Cooperman" userId="c38abeb0-158d-4789-b407-f7f0d934d326" providerId="ADAL" clId="{D4AF347E-9138-4BA9-B079-8452915FC768}" dt="2024-05-28T19:55:54.747" v="885" actId="478"/>
          <ac:picMkLst>
            <pc:docMk/>
            <pc:sldMk cId="2993327125" sldId="633"/>
            <ac:picMk id="2052" creationId="{E3BE915D-01AA-346E-5818-70004602F57A}"/>
          </ac:picMkLst>
        </pc:picChg>
        <pc:picChg chg="del">
          <ac:chgData name="Courtney Cooperman" userId="c38abeb0-158d-4789-b407-f7f0d934d326" providerId="ADAL" clId="{D4AF347E-9138-4BA9-B079-8452915FC768}" dt="2024-05-28T19:55:56.293" v="886" actId="478"/>
          <ac:picMkLst>
            <pc:docMk/>
            <pc:sldMk cId="2993327125" sldId="633"/>
            <ac:picMk id="2054" creationId="{7EA877C6-6081-B7F0-0FA3-094EB879CD37}"/>
          </ac:picMkLst>
        </pc:picChg>
        <pc:picChg chg="del">
          <ac:chgData name="Courtney Cooperman" userId="c38abeb0-158d-4789-b407-f7f0d934d326" providerId="ADAL" clId="{D4AF347E-9138-4BA9-B079-8452915FC768}" dt="2024-05-28T19:55:58.063" v="887" actId="478"/>
          <ac:picMkLst>
            <pc:docMk/>
            <pc:sldMk cId="2993327125" sldId="633"/>
            <ac:picMk id="2058" creationId="{9F8FFE15-B652-D917-979F-BF3D00B94233}"/>
          </ac:picMkLst>
        </pc:picChg>
      </pc:sldChg>
      <pc:sldChg chg="modSp mod">
        <pc:chgData name="Courtney Cooperman" userId="c38abeb0-158d-4789-b407-f7f0d934d326" providerId="ADAL" clId="{D4AF347E-9138-4BA9-B079-8452915FC768}" dt="2024-05-28T19:57:49.929" v="897" actId="255"/>
        <pc:sldMkLst>
          <pc:docMk/>
          <pc:sldMk cId="799767714" sldId="636"/>
        </pc:sldMkLst>
        <pc:spChg chg="mod">
          <ac:chgData name="Courtney Cooperman" userId="c38abeb0-158d-4789-b407-f7f0d934d326" providerId="ADAL" clId="{D4AF347E-9138-4BA9-B079-8452915FC768}" dt="2024-05-28T19:57:49.929" v="897" actId="255"/>
          <ac:spMkLst>
            <pc:docMk/>
            <pc:sldMk cId="799767714" sldId="636"/>
            <ac:spMk id="4" creationId="{0CD8309C-CBBE-24A8-5046-308758F4E26F}"/>
          </ac:spMkLst>
        </pc:spChg>
      </pc:sldChg>
      <pc:sldChg chg="modSp add mod">
        <pc:chgData name="Courtney Cooperman" userId="c38abeb0-158d-4789-b407-f7f0d934d326" providerId="ADAL" clId="{D4AF347E-9138-4BA9-B079-8452915FC768}" dt="2024-06-03T17:12:23.703" v="1013" actId="20577"/>
        <pc:sldMkLst>
          <pc:docMk/>
          <pc:sldMk cId="646615712" sldId="638"/>
        </pc:sldMkLst>
        <pc:spChg chg="mod">
          <ac:chgData name="Courtney Cooperman" userId="c38abeb0-158d-4789-b407-f7f0d934d326" providerId="ADAL" clId="{D4AF347E-9138-4BA9-B079-8452915FC768}" dt="2024-06-03T17:02:08.025" v="946" actId="2711"/>
          <ac:spMkLst>
            <pc:docMk/>
            <pc:sldMk cId="646615712" sldId="638"/>
            <ac:spMk id="2" creationId="{24BB16F4-5F1D-3701-79F0-1B08859EB14A}"/>
          </ac:spMkLst>
        </pc:spChg>
        <pc:spChg chg="mod">
          <ac:chgData name="Courtney Cooperman" userId="c38abeb0-158d-4789-b407-f7f0d934d326" providerId="ADAL" clId="{D4AF347E-9138-4BA9-B079-8452915FC768}" dt="2024-06-03T17:12:23.703" v="1013" actId="20577"/>
          <ac:spMkLst>
            <pc:docMk/>
            <pc:sldMk cId="646615712" sldId="638"/>
            <ac:spMk id="5" creationId="{9738BA8E-74D9-E53B-52DA-54875CDA757C}"/>
          </ac:spMkLst>
        </pc:spChg>
      </pc:sldChg>
      <pc:sldChg chg="modSp mod">
        <pc:chgData name="Courtney Cooperman" userId="c38abeb0-158d-4789-b407-f7f0d934d326" providerId="ADAL" clId="{D4AF347E-9138-4BA9-B079-8452915FC768}" dt="2024-05-28T19:55:25.574" v="769" actId="20577"/>
        <pc:sldMkLst>
          <pc:docMk/>
          <pc:sldMk cId="3120103553" sldId="639"/>
        </pc:sldMkLst>
        <pc:spChg chg="mod">
          <ac:chgData name="Courtney Cooperman" userId="c38abeb0-158d-4789-b407-f7f0d934d326" providerId="ADAL" clId="{D4AF347E-9138-4BA9-B079-8452915FC768}" dt="2024-05-28T19:55:25.574" v="769" actId="20577"/>
          <ac:spMkLst>
            <pc:docMk/>
            <pc:sldMk cId="3120103553" sldId="639"/>
            <ac:spMk id="3" creationId="{77DDF8FC-BDB5-5599-3879-34939D4D86BD}"/>
          </ac:spMkLst>
        </pc:spChg>
      </pc:sldChg>
      <pc:sldChg chg="modSp mod">
        <pc:chgData name="Courtney Cooperman" userId="c38abeb0-158d-4789-b407-f7f0d934d326" providerId="ADAL" clId="{D4AF347E-9138-4BA9-B079-8452915FC768}" dt="2024-05-28T19:52:49.160" v="577" actId="20577"/>
        <pc:sldMkLst>
          <pc:docMk/>
          <pc:sldMk cId="1036448101" sldId="646"/>
        </pc:sldMkLst>
        <pc:spChg chg="mod">
          <ac:chgData name="Courtney Cooperman" userId="c38abeb0-158d-4789-b407-f7f0d934d326" providerId="ADAL" clId="{D4AF347E-9138-4BA9-B079-8452915FC768}" dt="2024-05-28T19:52:49.160" v="577" actId="20577"/>
          <ac:spMkLst>
            <pc:docMk/>
            <pc:sldMk cId="1036448101" sldId="646"/>
            <ac:spMk id="3" creationId="{9A8D1150-70D3-5179-4259-68216DFA2AB0}"/>
          </ac:spMkLst>
        </pc:spChg>
      </pc:sldChg>
      <pc:sldChg chg="modSp del mod">
        <pc:chgData name="Courtney Cooperman" userId="c38abeb0-158d-4789-b407-f7f0d934d326" providerId="ADAL" clId="{D4AF347E-9138-4BA9-B079-8452915FC768}" dt="2024-06-03T16:58:16.922" v="926" actId="47"/>
        <pc:sldMkLst>
          <pc:docMk/>
          <pc:sldMk cId="4204130759" sldId="647"/>
        </pc:sldMkLst>
        <pc:spChg chg="mod">
          <ac:chgData name="Courtney Cooperman" userId="c38abeb0-158d-4789-b407-f7f0d934d326" providerId="ADAL" clId="{D4AF347E-9138-4BA9-B079-8452915FC768}" dt="2024-05-28T19:54:09.774" v="660" actId="20577"/>
          <ac:spMkLst>
            <pc:docMk/>
            <pc:sldMk cId="4204130759" sldId="647"/>
            <ac:spMk id="3" creationId="{9A8D1150-70D3-5179-4259-68216DFA2AB0}"/>
          </ac:spMkLst>
        </pc:spChg>
      </pc:sldChg>
      <pc:sldChg chg="modSp mod">
        <pc:chgData name="Courtney Cooperman" userId="c38abeb0-158d-4789-b407-f7f0d934d326" providerId="ADAL" clId="{D4AF347E-9138-4BA9-B079-8452915FC768}" dt="2024-06-03T15:41:01.440" v="922" actId="20577"/>
        <pc:sldMkLst>
          <pc:docMk/>
          <pc:sldMk cId="3902176701" sldId="648"/>
        </pc:sldMkLst>
        <pc:spChg chg="mod">
          <ac:chgData name="Courtney Cooperman" userId="c38abeb0-158d-4789-b407-f7f0d934d326" providerId="ADAL" clId="{D4AF347E-9138-4BA9-B079-8452915FC768}" dt="2024-06-03T15:41:01.440" v="922" actId="20577"/>
          <ac:spMkLst>
            <pc:docMk/>
            <pc:sldMk cId="3902176701" sldId="648"/>
            <ac:spMk id="3" creationId="{9A8D1150-70D3-5179-4259-68216DFA2AB0}"/>
          </ac:spMkLst>
        </pc:spChg>
      </pc:sldChg>
      <pc:sldChg chg="addSp delSp modSp mod">
        <pc:chgData name="Courtney Cooperman" userId="c38abeb0-158d-4789-b407-f7f0d934d326" providerId="ADAL" clId="{D4AF347E-9138-4BA9-B079-8452915FC768}" dt="2024-06-03T18:00:29.283" v="1129" actId="20577"/>
        <pc:sldMkLst>
          <pc:docMk/>
          <pc:sldMk cId="3211686473" sldId="649"/>
        </pc:sldMkLst>
        <pc:spChg chg="mod">
          <ac:chgData name="Courtney Cooperman" userId="c38abeb0-158d-4789-b407-f7f0d934d326" providerId="ADAL" clId="{D4AF347E-9138-4BA9-B079-8452915FC768}" dt="2024-06-03T18:00:29.283" v="1129" actId="20577"/>
          <ac:spMkLst>
            <pc:docMk/>
            <pc:sldMk cId="3211686473" sldId="649"/>
            <ac:spMk id="3" creationId="{209F00B4-6087-96CC-22C2-E8AA4B7C2A30}"/>
          </ac:spMkLst>
        </pc:spChg>
        <pc:spChg chg="add">
          <ac:chgData name="Courtney Cooperman" userId="c38abeb0-158d-4789-b407-f7f0d934d326" providerId="ADAL" clId="{D4AF347E-9138-4BA9-B079-8452915FC768}" dt="2024-05-28T19:50:06.267" v="471"/>
          <ac:spMkLst>
            <pc:docMk/>
            <pc:sldMk cId="3211686473" sldId="649"/>
            <ac:spMk id="6" creationId="{834B56B3-DDA5-4B41-1560-9913C6A79FCD}"/>
          </ac:spMkLst>
        </pc:spChg>
        <pc:spChg chg="add">
          <ac:chgData name="Courtney Cooperman" userId="c38abeb0-158d-4789-b407-f7f0d934d326" providerId="ADAL" clId="{D4AF347E-9138-4BA9-B079-8452915FC768}" dt="2024-05-28T19:50:16.525" v="472"/>
          <ac:spMkLst>
            <pc:docMk/>
            <pc:sldMk cId="3211686473" sldId="649"/>
            <ac:spMk id="7" creationId="{8694B48A-F421-050C-E77D-21DDD6484692}"/>
          </ac:spMkLst>
        </pc:spChg>
        <pc:spChg chg="add del mod">
          <ac:chgData name="Courtney Cooperman" userId="c38abeb0-158d-4789-b407-f7f0d934d326" providerId="ADAL" clId="{D4AF347E-9138-4BA9-B079-8452915FC768}" dt="2024-05-28T19:50:28.979" v="483" actId="478"/>
          <ac:spMkLst>
            <pc:docMk/>
            <pc:sldMk cId="3211686473" sldId="649"/>
            <ac:spMk id="8" creationId="{6403374B-493A-D84E-7F40-304D185DF579}"/>
          </ac:spMkLst>
        </pc:spChg>
        <pc:picChg chg="add mod">
          <ac:chgData name="Courtney Cooperman" userId="c38abeb0-158d-4789-b407-f7f0d934d326" providerId="ADAL" clId="{D4AF347E-9138-4BA9-B079-8452915FC768}" dt="2024-06-03T16:58:38.824" v="942" actId="1076"/>
          <ac:picMkLst>
            <pc:docMk/>
            <pc:sldMk cId="3211686473" sldId="649"/>
            <ac:picMk id="4" creationId="{65E2CA14-367C-CBA0-8487-CCDC57CC568A}"/>
          </ac:picMkLst>
        </pc:picChg>
        <pc:picChg chg="add del mod">
          <ac:chgData name="Courtney Cooperman" userId="c38abeb0-158d-4789-b407-f7f0d934d326" providerId="ADAL" clId="{D4AF347E-9138-4BA9-B079-8452915FC768}" dt="2024-06-03T16:58:36.650" v="941" actId="478"/>
          <ac:picMkLst>
            <pc:docMk/>
            <pc:sldMk cId="3211686473" sldId="649"/>
            <ac:picMk id="5" creationId="{BDDF4C46-9B50-B7C9-A15D-6A956B9CCEA7}"/>
          </ac:picMkLst>
        </pc:picChg>
        <pc:picChg chg="del">
          <ac:chgData name="Courtney Cooperman" userId="c38abeb0-158d-4789-b407-f7f0d934d326" providerId="ADAL" clId="{D4AF347E-9138-4BA9-B079-8452915FC768}" dt="2024-05-28T19:49:25.823" v="459" actId="478"/>
          <ac:picMkLst>
            <pc:docMk/>
            <pc:sldMk cId="3211686473" sldId="649"/>
            <ac:picMk id="1026" creationId="{5AF77156-AB22-2B80-BD63-6A490DC4F666}"/>
          </ac:picMkLst>
        </pc:picChg>
        <pc:picChg chg="del">
          <ac:chgData name="Courtney Cooperman" userId="c38abeb0-158d-4789-b407-f7f0d934d326" providerId="ADAL" clId="{D4AF347E-9138-4BA9-B079-8452915FC768}" dt="2024-05-28T19:49:44.615" v="464" actId="478"/>
          <ac:picMkLst>
            <pc:docMk/>
            <pc:sldMk cId="3211686473" sldId="649"/>
            <ac:picMk id="1028" creationId="{982E6434-75B1-1DBE-D802-74197E12F3DC}"/>
          </ac:picMkLst>
        </pc:picChg>
        <pc:picChg chg="del">
          <ac:chgData name="Courtney Cooperman" userId="c38abeb0-158d-4789-b407-f7f0d934d326" providerId="ADAL" clId="{D4AF347E-9138-4BA9-B079-8452915FC768}" dt="2024-05-28T19:50:05.628" v="470" actId="478"/>
          <ac:picMkLst>
            <pc:docMk/>
            <pc:sldMk cId="3211686473" sldId="649"/>
            <ac:picMk id="1030" creationId="{15828A13-1F63-38F5-2867-C078CCC0EA89}"/>
          </ac:picMkLst>
        </pc:picChg>
        <pc:picChg chg="add mod">
          <ac:chgData name="Courtney Cooperman" userId="c38abeb0-158d-4789-b407-f7f0d934d326" providerId="ADAL" clId="{D4AF347E-9138-4BA9-B079-8452915FC768}" dt="2024-06-03T16:58:40.519" v="943" actId="1076"/>
          <ac:picMkLst>
            <pc:docMk/>
            <pc:sldMk cId="3211686473" sldId="649"/>
            <ac:picMk id="1036" creationId="{2D3BC18A-A51E-0077-B92D-088E884902B1}"/>
          </ac:picMkLst>
        </pc:picChg>
      </pc:sldChg>
      <pc:sldChg chg="modSp add del mod setBg">
        <pc:chgData name="Courtney Cooperman" userId="c38abeb0-158d-4789-b407-f7f0d934d326" providerId="ADAL" clId="{D4AF347E-9138-4BA9-B079-8452915FC768}" dt="2024-05-29T19:26:55.248" v="904" actId="1076"/>
        <pc:sldMkLst>
          <pc:docMk/>
          <pc:sldMk cId="0" sldId="650"/>
        </pc:sldMkLst>
        <pc:spChg chg="mod">
          <ac:chgData name="Courtney Cooperman" userId="c38abeb0-158d-4789-b407-f7f0d934d326" providerId="ADAL" clId="{D4AF347E-9138-4BA9-B079-8452915FC768}" dt="2024-05-29T19:26:55.248" v="904" actId="1076"/>
          <ac:spMkLst>
            <pc:docMk/>
            <pc:sldMk cId="0" sldId="650"/>
            <ac:spMk id="6" creationId="{00000000-0000-0000-0000-000000000000}"/>
          </ac:spMkLst>
        </pc:spChg>
      </pc:sldChg>
      <pc:sldChg chg="del">
        <pc:chgData name="Courtney Cooperman" userId="c38abeb0-158d-4789-b407-f7f0d934d326" providerId="ADAL" clId="{D4AF347E-9138-4BA9-B079-8452915FC768}" dt="2024-05-28T19:55:03.452" v="732" actId="47"/>
        <pc:sldMkLst>
          <pc:docMk/>
          <pc:sldMk cId="2752979032" sldId="650"/>
        </pc:sldMkLst>
      </pc:sldChg>
      <pc:sldChg chg="add del setBg modNotes">
        <pc:chgData name="Courtney Cooperman" userId="c38abeb0-158d-4789-b407-f7f0d934d326" providerId="ADAL" clId="{D4AF347E-9138-4BA9-B079-8452915FC768}" dt="2024-06-03T16:54:43.616" v="925"/>
        <pc:sldMkLst>
          <pc:docMk/>
          <pc:sldMk cId="0" sldId="651"/>
        </pc:sldMkLst>
      </pc:sldChg>
      <pc:sldChg chg="del">
        <pc:chgData name="Courtney Cooperman" userId="c38abeb0-158d-4789-b407-f7f0d934d326" providerId="ADAL" clId="{D4AF347E-9138-4BA9-B079-8452915FC768}" dt="2024-05-28T19:55:09.269" v="741" actId="47"/>
        <pc:sldMkLst>
          <pc:docMk/>
          <pc:sldMk cId="4100965176" sldId="651"/>
        </pc:sldMkLst>
      </pc:sldChg>
      <pc:sldChg chg="add del setBg modNotes">
        <pc:chgData name="Courtney Cooperman" userId="c38abeb0-158d-4789-b407-f7f0d934d326" providerId="ADAL" clId="{D4AF347E-9138-4BA9-B079-8452915FC768}" dt="2024-06-03T16:54:43.616" v="925"/>
        <pc:sldMkLst>
          <pc:docMk/>
          <pc:sldMk cId="0" sldId="652"/>
        </pc:sldMkLst>
      </pc:sldChg>
      <pc:sldChg chg="del">
        <pc:chgData name="Courtney Cooperman" userId="c38abeb0-158d-4789-b407-f7f0d934d326" providerId="ADAL" clId="{D4AF347E-9138-4BA9-B079-8452915FC768}" dt="2024-05-28T19:55:08.701" v="740" actId="47"/>
        <pc:sldMkLst>
          <pc:docMk/>
          <pc:sldMk cId="2958661980" sldId="652"/>
        </pc:sldMkLst>
      </pc:sldChg>
      <pc:sldChg chg="add del setBg modNotes">
        <pc:chgData name="Courtney Cooperman" userId="c38abeb0-158d-4789-b407-f7f0d934d326" providerId="ADAL" clId="{D4AF347E-9138-4BA9-B079-8452915FC768}" dt="2024-06-03T16:54:43.616" v="925"/>
        <pc:sldMkLst>
          <pc:docMk/>
          <pc:sldMk cId="0" sldId="653"/>
        </pc:sldMkLst>
      </pc:sldChg>
      <pc:sldChg chg="del">
        <pc:chgData name="Courtney Cooperman" userId="c38abeb0-158d-4789-b407-f7f0d934d326" providerId="ADAL" clId="{D4AF347E-9138-4BA9-B079-8452915FC768}" dt="2024-05-28T19:55:11.992" v="743" actId="47"/>
        <pc:sldMkLst>
          <pc:docMk/>
          <pc:sldMk cId="3158273394" sldId="653"/>
        </pc:sldMkLst>
      </pc:sldChg>
      <pc:sldChg chg="add del setBg modNotes">
        <pc:chgData name="Courtney Cooperman" userId="c38abeb0-158d-4789-b407-f7f0d934d326" providerId="ADAL" clId="{D4AF347E-9138-4BA9-B079-8452915FC768}" dt="2024-06-03T16:54:43.616" v="925"/>
        <pc:sldMkLst>
          <pc:docMk/>
          <pc:sldMk cId="0" sldId="654"/>
        </pc:sldMkLst>
      </pc:sldChg>
      <pc:sldChg chg="add del setBg modNotes">
        <pc:chgData name="Courtney Cooperman" userId="c38abeb0-158d-4789-b407-f7f0d934d326" providerId="ADAL" clId="{D4AF347E-9138-4BA9-B079-8452915FC768}" dt="2024-06-03T16:54:43.616" v="925"/>
        <pc:sldMkLst>
          <pc:docMk/>
          <pc:sldMk cId="0" sldId="655"/>
        </pc:sldMkLst>
      </pc:sldChg>
      <pc:sldChg chg="add del setBg modNotes">
        <pc:chgData name="Courtney Cooperman" userId="c38abeb0-158d-4789-b407-f7f0d934d326" providerId="ADAL" clId="{D4AF347E-9138-4BA9-B079-8452915FC768}" dt="2024-06-03T16:54:43.616" v="925"/>
        <pc:sldMkLst>
          <pc:docMk/>
          <pc:sldMk cId="0" sldId="656"/>
        </pc:sldMkLst>
      </pc:sldChg>
      <pc:sldChg chg="add del setBg modNotes">
        <pc:chgData name="Courtney Cooperman" userId="c38abeb0-158d-4789-b407-f7f0d934d326" providerId="ADAL" clId="{D4AF347E-9138-4BA9-B079-8452915FC768}" dt="2024-06-03T16:54:43.616" v="925"/>
        <pc:sldMkLst>
          <pc:docMk/>
          <pc:sldMk cId="0" sldId="657"/>
        </pc:sldMkLst>
      </pc:sldChg>
      <pc:sldChg chg="add del setBg modNotes">
        <pc:chgData name="Courtney Cooperman" userId="c38abeb0-158d-4789-b407-f7f0d934d326" providerId="ADAL" clId="{D4AF347E-9138-4BA9-B079-8452915FC768}" dt="2024-06-03T16:54:43.616" v="925"/>
        <pc:sldMkLst>
          <pc:docMk/>
          <pc:sldMk cId="0" sldId="658"/>
        </pc:sldMkLst>
      </pc:sldChg>
      <pc:sldChg chg="add del setBg modNotes">
        <pc:chgData name="Courtney Cooperman" userId="c38abeb0-158d-4789-b407-f7f0d934d326" providerId="ADAL" clId="{D4AF347E-9138-4BA9-B079-8452915FC768}" dt="2024-06-03T16:54:43.616" v="925"/>
        <pc:sldMkLst>
          <pc:docMk/>
          <pc:sldMk cId="0" sldId="659"/>
        </pc:sldMkLst>
      </pc:sldChg>
      <pc:sldChg chg="add del setBg modNotes">
        <pc:chgData name="Courtney Cooperman" userId="c38abeb0-158d-4789-b407-f7f0d934d326" providerId="ADAL" clId="{D4AF347E-9138-4BA9-B079-8452915FC768}" dt="2024-06-03T16:54:43.616" v="925"/>
        <pc:sldMkLst>
          <pc:docMk/>
          <pc:sldMk cId="0" sldId="660"/>
        </pc:sldMkLst>
      </pc:sldChg>
      <pc:sldChg chg="add del setBg modNotes">
        <pc:chgData name="Courtney Cooperman" userId="c38abeb0-158d-4789-b407-f7f0d934d326" providerId="ADAL" clId="{D4AF347E-9138-4BA9-B079-8452915FC768}" dt="2024-06-03T16:54:43.616" v="925"/>
        <pc:sldMkLst>
          <pc:docMk/>
          <pc:sldMk cId="0" sldId="661"/>
        </pc:sldMkLst>
      </pc:sldChg>
      <pc:sldChg chg="add del setBg modNotes">
        <pc:chgData name="Courtney Cooperman" userId="c38abeb0-158d-4789-b407-f7f0d934d326" providerId="ADAL" clId="{D4AF347E-9138-4BA9-B079-8452915FC768}" dt="2024-06-03T16:54:43.616" v="925"/>
        <pc:sldMkLst>
          <pc:docMk/>
          <pc:sldMk cId="0" sldId="662"/>
        </pc:sldMkLst>
      </pc:sldChg>
      <pc:sldChg chg="add del setBg modNotes">
        <pc:chgData name="Courtney Cooperman" userId="c38abeb0-158d-4789-b407-f7f0d934d326" providerId="ADAL" clId="{D4AF347E-9138-4BA9-B079-8452915FC768}" dt="2024-06-03T16:54:43.616" v="925"/>
        <pc:sldMkLst>
          <pc:docMk/>
          <pc:sldMk cId="0" sldId="663"/>
        </pc:sldMkLst>
      </pc:sldChg>
      <pc:sldChg chg="add del setBg modNotes">
        <pc:chgData name="Courtney Cooperman" userId="c38abeb0-158d-4789-b407-f7f0d934d326" providerId="ADAL" clId="{D4AF347E-9138-4BA9-B079-8452915FC768}" dt="2024-06-03T16:54:43.616" v="925"/>
        <pc:sldMkLst>
          <pc:docMk/>
          <pc:sldMk cId="0" sldId="664"/>
        </pc:sldMkLst>
      </pc:sldChg>
      <pc:sldChg chg="add del setBg modNotes">
        <pc:chgData name="Courtney Cooperman" userId="c38abeb0-158d-4789-b407-f7f0d934d326" providerId="ADAL" clId="{D4AF347E-9138-4BA9-B079-8452915FC768}" dt="2024-06-03T16:54:43.616" v="925"/>
        <pc:sldMkLst>
          <pc:docMk/>
          <pc:sldMk cId="0" sldId="665"/>
        </pc:sldMkLst>
      </pc:sldChg>
      <pc:sldChg chg="addSp delSp modSp add mod">
        <pc:chgData name="Courtney Cooperman" userId="c38abeb0-158d-4789-b407-f7f0d934d326" providerId="ADAL" clId="{D4AF347E-9138-4BA9-B079-8452915FC768}" dt="2024-06-03T17:14:58.213" v="1054" actId="27614"/>
        <pc:sldMkLst>
          <pc:docMk/>
          <pc:sldMk cId="4069571014" sldId="666"/>
        </pc:sldMkLst>
        <pc:spChg chg="mod">
          <ac:chgData name="Courtney Cooperman" userId="c38abeb0-158d-4789-b407-f7f0d934d326" providerId="ADAL" clId="{D4AF347E-9138-4BA9-B079-8452915FC768}" dt="2024-06-03T17:12:36.138" v="1047" actId="114"/>
          <ac:spMkLst>
            <pc:docMk/>
            <pc:sldMk cId="4069571014" sldId="666"/>
            <ac:spMk id="2" creationId="{24BB16F4-5F1D-3701-79F0-1B08859EB14A}"/>
          </ac:spMkLst>
        </pc:spChg>
        <pc:spChg chg="del">
          <ac:chgData name="Courtney Cooperman" userId="c38abeb0-158d-4789-b407-f7f0d934d326" providerId="ADAL" clId="{D4AF347E-9138-4BA9-B079-8452915FC768}" dt="2024-06-03T17:14:01.771" v="1049" actId="478"/>
          <ac:spMkLst>
            <pc:docMk/>
            <pc:sldMk cId="4069571014" sldId="666"/>
            <ac:spMk id="5" creationId="{9738BA8E-74D9-E53B-52DA-54875CDA757C}"/>
          </ac:spMkLst>
        </pc:spChg>
        <pc:spChg chg="add del mod">
          <ac:chgData name="Courtney Cooperman" userId="c38abeb0-158d-4789-b407-f7f0d934d326" providerId="ADAL" clId="{D4AF347E-9138-4BA9-B079-8452915FC768}" dt="2024-06-03T17:14:04.801" v="1051" actId="478"/>
          <ac:spMkLst>
            <pc:docMk/>
            <pc:sldMk cId="4069571014" sldId="666"/>
            <ac:spMk id="6" creationId="{9A858154-A09E-C00B-2767-A4E5315214E0}"/>
          </ac:spMkLst>
        </pc:spChg>
        <pc:picChg chg="del">
          <ac:chgData name="Courtney Cooperman" userId="c38abeb0-158d-4789-b407-f7f0d934d326" providerId="ADAL" clId="{D4AF347E-9138-4BA9-B079-8452915FC768}" dt="2024-06-03T17:13:59.850" v="1048" actId="478"/>
          <ac:picMkLst>
            <pc:docMk/>
            <pc:sldMk cId="4069571014" sldId="666"/>
            <ac:picMk id="3" creationId="{49C9FA57-AF9B-4A32-6F2A-7A0B7C8DC293}"/>
          </ac:picMkLst>
        </pc:picChg>
        <pc:picChg chg="add mod">
          <ac:chgData name="Courtney Cooperman" userId="c38abeb0-158d-4789-b407-f7f0d934d326" providerId="ADAL" clId="{D4AF347E-9138-4BA9-B079-8452915FC768}" dt="2024-06-03T17:14:58.213" v="1054" actId="27614"/>
          <ac:picMkLst>
            <pc:docMk/>
            <pc:sldMk cId="4069571014" sldId="666"/>
            <ac:picMk id="8" creationId="{D40B49B2-31F3-743F-42DC-3A3CCED45F1A}"/>
          </ac:picMkLst>
        </pc:picChg>
      </pc:sldChg>
      <pc:sldMasterChg chg="del delSldLayout">
        <pc:chgData name="Courtney Cooperman" userId="c38abeb0-158d-4789-b407-f7f0d934d326" providerId="ADAL" clId="{D4AF347E-9138-4BA9-B079-8452915FC768}" dt="2024-05-28T19:52:58.841" v="587" actId="47"/>
        <pc:sldMasterMkLst>
          <pc:docMk/>
          <pc:sldMasterMk cId="238521571" sldId="2147483672"/>
        </pc:sldMasterMkLst>
        <pc:sldLayoutChg chg="del">
          <pc:chgData name="Courtney Cooperman" userId="c38abeb0-158d-4789-b407-f7f0d934d326" providerId="ADAL" clId="{D4AF347E-9138-4BA9-B079-8452915FC768}" dt="2024-05-28T19:52:58.841" v="587" actId="47"/>
          <pc:sldLayoutMkLst>
            <pc:docMk/>
            <pc:sldMasterMk cId="238521571" sldId="2147483672"/>
            <pc:sldLayoutMk cId="2043600525" sldId="2147483673"/>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2049096493" sldId="2147483674"/>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3631198714" sldId="2147483675"/>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2474341098" sldId="2147483676"/>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181588771" sldId="2147483677"/>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2650666401" sldId="2147483678"/>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2448440613" sldId="2147483679"/>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619875605" sldId="2147483680"/>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2918983827" sldId="2147483681"/>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957555554" sldId="2147483682"/>
          </pc:sldLayoutMkLst>
        </pc:sldLayoutChg>
        <pc:sldLayoutChg chg="del">
          <pc:chgData name="Courtney Cooperman" userId="c38abeb0-158d-4789-b407-f7f0d934d326" providerId="ADAL" clId="{D4AF347E-9138-4BA9-B079-8452915FC768}" dt="2024-05-28T19:52:58.841" v="587" actId="47"/>
          <pc:sldLayoutMkLst>
            <pc:docMk/>
            <pc:sldMasterMk cId="238521571" sldId="2147483672"/>
            <pc:sldLayoutMk cId="1406078403" sldId="2147483683"/>
          </pc:sldLayoutMkLst>
        </pc:sldLayoutChg>
      </pc:sldMasterChg>
      <pc:sldMasterChg chg="del delSldLayout">
        <pc:chgData name="Courtney Cooperman" userId="c38abeb0-158d-4789-b407-f7f0d934d326" providerId="ADAL" clId="{D4AF347E-9138-4BA9-B079-8452915FC768}" dt="2024-06-03T16:58:25.785" v="938" actId="47"/>
        <pc:sldMasterMkLst>
          <pc:docMk/>
          <pc:sldMasterMk cId="682188458" sldId="2147483684"/>
        </pc:sldMasterMkLst>
        <pc:sldLayoutChg chg="del">
          <pc:chgData name="Courtney Cooperman" userId="c38abeb0-158d-4789-b407-f7f0d934d326" providerId="ADAL" clId="{D4AF347E-9138-4BA9-B079-8452915FC768}" dt="2024-06-03T16:58:25.785" v="938" actId="47"/>
          <pc:sldLayoutMkLst>
            <pc:docMk/>
            <pc:sldMasterMk cId="682188458" sldId="2147483684"/>
            <pc:sldLayoutMk cId="3893239135" sldId="2147483685"/>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418617359" sldId="2147483686"/>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263633518" sldId="2147483687"/>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786270677" sldId="2147483688"/>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1826315778" sldId="2147483689"/>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958227354" sldId="2147483690"/>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691717786" sldId="2147483691"/>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1157955839" sldId="2147483692"/>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994925194" sldId="2147483693"/>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1621475658" sldId="2147483694"/>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4340138" sldId="2147483695"/>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1663363922" sldId="2147483696"/>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293774006" sldId="2147483697"/>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906273836" sldId="2147483698"/>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470026551" sldId="2147483699"/>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133200564" sldId="2147483700"/>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162837784" sldId="2147483701"/>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064419937" sldId="2147483702"/>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1664560505" sldId="2147483703"/>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006358551" sldId="2147483704"/>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984498877" sldId="2147483705"/>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542207399" sldId="2147483706"/>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629608810" sldId="2147483707"/>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566630551" sldId="2147483708"/>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345113397" sldId="2147483709"/>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1763101672" sldId="2147483710"/>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4134035255" sldId="2147483711"/>
          </pc:sldLayoutMkLst>
        </pc:sldLayoutChg>
        <pc:sldLayoutChg chg="del">
          <pc:chgData name="Courtney Cooperman" userId="c38abeb0-158d-4789-b407-f7f0d934d326" providerId="ADAL" clId="{D4AF347E-9138-4BA9-B079-8452915FC768}" dt="2024-06-03T16:58:25.785" v="938" actId="47"/>
          <pc:sldLayoutMkLst>
            <pc:docMk/>
            <pc:sldMasterMk cId="682188458" sldId="2147483684"/>
            <pc:sldLayoutMk cId="20365902" sldId="2147483712"/>
          </pc:sldLayoutMkLst>
        </pc:sldLayoutChg>
      </pc:sldMasterChg>
      <pc:sldMasterChg chg="del delSldLayout">
        <pc:chgData name="Courtney Cooperman" userId="c38abeb0-158d-4789-b407-f7f0d934d326" providerId="ADAL" clId="{D4AF347E-9138-4BA9-B079-8452915FC768}" dt="2024-05-28T19:52:58.065" v="586" actId="47"/>
        <pc:sldMasterMkLst>
          <pc:docMk/>
          <pc:sldMasterMk cId="2065453400" sldId="2147483684"/>
        </pc:sldMasterMkLst>
        <pc:sldLayoutChg chg="del">
          <pc:chgData name="Courtney Cooperman" userId="c38abeb0-158d-4789-b407-f7f0d934d326" providerId="ADAL" clId="{D4AF347E-9138-4BA9-B079-8452915FC768}" dt="2024-05-28T19:52:57.132" v="585" actId="47"/>
          <pc:sldLayoutMkLst>
            <pc:docMk/>
            <pc:sldMasterMk cId="2065453400" sldId="2147483684"/>
            <pc:sldLayoutMk cId="4175353613" sldId="2147483685"/>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276998366" sldId="2147483686"/>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1947166540" sldId="2147483687"/>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94672124" sldId="2147483688"/>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3024494565" sldId="2147483689"/>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56391028" sldId="2147483690"/>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689778415" sldId="2147483691"/>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4066430491" sldId="2147483692"/>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3345526496" sldId="2147483693"/>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1954273653" sldId="2147483694"/>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3176970037" sldId="2147483695"/>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250329194" sldId="2147483696"/>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1139556923" sldId="2147483697"/>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463560507" sldId="2147483698"/>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3887543373" sldId="2147483699"/>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84905204" sldId="2147483700"/>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3401135061" sldId="2147483701"/>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456019632" sldId="2147483702"/>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1175878972" sldId="2147483703"/>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2904930865" sldId="2147483704"/>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831981523" sldId="2147483705"/>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967078306" sldId="2147483706"/>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3478009075" sldId="2147483707"/>
          </pc:sldLayoutMkLst>
        </pc:sldLayoutChg>
        <pc:sldLayoutChg chg="del">
          <pc:chgData name="Courtney Cooperman" userId="c38abeb0-158d-4789-b407-f7f0d934d326" providerId="ADAL" clId="{D4AF347E-9138-4BA9-B079-8452915FC768}" dt="2024-05-28T19:52:58.065" v="586" actId="47"/>
          <pc:sldLayoutMkLst>
            <pc:docMk/>
            <pc:sldMasterMk cId="2065453400" sldId="2147483684"/>
            <pc:sldLayoutMk cId="1853855426" sldId="2147483708"/>
          </pc:sldLayoutMkLst>
        </pc:sldLayoutChg>
      </pc:sldMasterChg>
      <pc:sldMasterChg chg="del delSldLayout">
        <pc:chgData name="Courtney Cooperman" userId="c38abeb0-158d-4789-b407-f7f0d934d326" providerId="ADAL" clId="{D4AF347E-9138-4BA9-B079-8452915FC768}" dt="2024-05-28T19:54:25.506" v="679" actId="47"/>
        <pc:sldMasterMkLst>
          <pc:docMk/>
          <pc:sldMasterMk cId="132164799" sldId="2147483709"/>
        </pc:sldMasterMkLst>
        <pc:sldLayoutChg chg="del">
          <pc:chgData name="Courtney Cooperman" userId="c38abeb0-158d-4789-b407-f7f0d934d326" providerId="ADAL" clId="{D4AF347E-9138-4BA9-B079-8452915FC768}" dt="2024-05-28T19:54:25.506" v="679" actId="47"/>
          <pc:sldLayoutMkLst>
            <pc:docMk/>
            <pc:sldMasterMk cId="132164799" sldId="2147483709"/>
            <pc:sldLayoutMk cId="1792681045" sldId="2147483710"/>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2772202142" sldId="2147483711"/>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3418614502" sldId="2147483712"/>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3402693940" sldId="2147483713"/>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463440088" sldId="2147483714"/>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661103423" sldId="2147483715"/>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603762074" sldId="2147483716"/>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2291259295" sldId="2147483717"/>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1110223511" sldId="2147483718"/>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1411162949" sldId="2147483719"/>
          </pc:sldLayoutMkLst>
        </pc:sldLayoutChg>
        <pc:sldLayoutChg chg="del">
          <pc:chgData name="Courtney Cooperman" userId="c38abeb0-158d-4789-b407-f7f0d934d326" providerId="ADAL" clId="{D4AF347E-9138-4BA9-B079-8452915FC768}" dt="2024-05-28T19:54:25.506" v="679" actId="47"/>
          <pc:sldLayoutMkLst>
            <pc:docMk/>
            <pc:sldMasterMk cId="132164799" sldId="2147483709"/>
            <pc:sldLayoutMk cId="514512960" sldId="214748372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DEE80-24F6-E549-A97F-EA2101F4FF99}" type="datetimeFigureOut">
              <a:rPr lang="en-US" smtClean="0"/>
              <a:t>5/29/2024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C9D62-82B9-8A43-9BF3-A4843D6A89C0}" type="slidenum">
              <a:rPr lang="en-US" smtClean="0"/>
              <a:t>‹#›</a:t>
            </a:fld>
            <a:endParaRPr lang="en-US"/>
          </a:p>
        </p:txBody>
      </p:sp>
    </p:spTree>
    <p:extLst>
      <p:ext uri="{BB962C8B-B14F-4D97-AF65-F5344CB8AC3E}">
        <p14:creationId xmlns:p14="http://schemas.microsoft.com/office/powerpoint/2010/main" val="28337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presentation/d/1CsJlt6pRY86SCUjCFpq9PhX9AblML9S5xIBh7D0CWZk/edit#slide=id.g13c95e6674b_0_80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Link to Report: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cfc7187b8_0_19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g2bcfc7187b8_0_19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g2bcfc7187b8_0_195: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bcfc7187b8_0_19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When you look at the top three groups of people who disproportionately make up those 72 million unregistered voters, they’re people who are young, low-income, and people of color. And when you see the patients who come in to see us for low acuity complaints and the patients who are most marginalized by our current healthcare system, it’s these same three groups. What if these patients were asked to register to vote? How would this begin to transform their health care experience?</a:t>
            </a:r>
            <a:endParaRPr/>
          </a:p>
          <a:p>
            <a:pPr marL="0" lvl="0" indent="0" algn="l" rtl="0">
              <a:spcBef>
                <a:spcPts val="0"/>
              </a:spcBef>
              <a:spcAft>
                <a:spcPts val="0"/>
              </a:spcAft>
              <a:buNone/>
            </a:pPr>
            <a:endParaRPr/>
          </a:p>
          <a:p>
            <a:pPr marL="0" lvl="0" indent="0" algn="l" rtl="0">
              <a:spcBef>
                <a:spcPts val="0"/>
              </a:spcBef>
              <a:spcAft>
                <a:spcPts val="0"/>
              </a:spcAft>
              <a:buNone/>
            </a:pPr>
            <a:r>
              <a:rPr lang="en"/>
              <a:t>[If you have a personal story illustrating this connection, this is a great place to share it. Feel free to make a copy of these slides so you can add in your own photos. You can then ask the audience “Raise your hand if you resonate with this story or have a similar story from your clinical work?”]</a:t>
            </a:r>
            <a:endParaRPr/>
          </a:p>
        </p:txBody>
      </p:sp>
      <p:sp>
        <p:nvSpPr>
          <p:cNvPr id="276" name="Google Shape;276;g2bcfc7187b8_0_19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g2bcfc7187b8_0_19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bcfc7187b8_0_290: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2bcfc7187b8_0_290: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cfc7187b8_0_330: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2bcfc7187b8_0_330: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bcfc7187b8_0_3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g2bcfc7187b8_0_3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g2bcfc7187b8_0_356: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bcfc7187b8_0_35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know we’re always looking for ways to show our commitment to voting rights and health equity - and registering our patients with Vot-ER’s help is an easy, nonpartisan way to do that. Vot-ER is completely optional, won’t interrupt our providers as they care for patients, and is politically neutral. </a:t>
            </a:r>
            <a:endParaRPr/>
          </a:p>
        </p:txBody>
      </p:sp>
      <p:sp>
        <p:nvSpPr>
          <p:cNvPr id="350" name="Google Shape;350;g2bcfc7187b8_0_35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g2bcfc7187b8_0_35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bcfc7187b8_0_486: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2bcfc7187b8_0_486: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bcfc7187b8_0_50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g2bcfc7187b8_0_50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g2bcfc7187b8_0_505: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bcfc7187b8_0_50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We’re all familiar with the way that DMVs are equipped to register patients to vote. Why can’t we do the same in our hospitals and clinics? Voter registration belongs in the hospital, just as much as in the DMV. And Americans often have more regular interaction with their healthcare providers than with DMVs, so bringing voter registration to our hospitals would be an important touchpoint. Vot-ER’s platform ensures that providers remain nonpartisan and confident when helping patients register to vote.</a:t>
            </a:r>
            <a:endParaRPr/>
          </a:p>
          <a:p>
            <a:pPr marL="0" lvl="0" indent="0" algn="l" rtl="0">
              <a:spcBef>
                <a:spcPts val="0"/>
              </a:spcBef>
              <a:spcAft>
                <a:spcPts val="0"/>
              </a:spcAft>
              <a:buNone/>
            </a:pPr>
            <a:endParaRPr/>
          </a:p>
          <a:p>
            <a:pPr marL="0" lvl="0" indent="0" algn="l" rtl="0">
              <a:spcBef>
                <a:spcPts val="0"/>
              </a:spcBef>
              <a:spcAft>
                <a:spcPts val="0"/>
              </a:spcAft>
              <a:buNone/>
            </a:pPr>
            <a:r>
              <a:rPr lang="en"/>
              <a:t>IRS guidelines</a:t>
            </a:r>
            <a:endParaRPr/>
          </a:p>
          <a:p>
            <a:pPr marL="0" lvl="0" indent="0" algn="l" rtl="0">
              <a:spcBef>
                <a:spcPts val="0"/>
              </a:spcBef>
              <a:spcAft>
                <a:spcPts val="0"/>
              </a:spcAft>
              <a:buNone/>
            </a:pPr>
            <a:endParaRPr/>
          </a:p>
          <a:p>
            <a:pPr marL="0" lvl="0" indent="0" algn="l" rtl="0">
              <a:spcBef>
                <a:spcPts val="0"/>
              </a:spcBef>
              <a:spcAft>
                <a:spcPts val="0"/>
              </a:spcAft>
              <a:buNone/>
            </a:pPr>
            <a:r>
              <a:rPr lang="en"/>
              <a:t>Nonprofit Vote has released a set of legal guidelines to help nonprofit organizations understand what they can and cannot do in regards to voting issues. “501(c)(3) organizations may conduct nonpartisan voter engagement activities designed to help the public participate in elections such as voter registration, voter education, and Get Out the Vote (GOTV) work.”</a:t>
            </a:r>
            <a:endParaRPr/>
          </a:p>
          <a:p>
            <a:pPr marL="0" lvl="0" indent="0" algn="l" rtl="0">
              <a:spcBef>
                <a:spcPts val="0"/>
              </a:spcBef>
              <a:spcAft>
                <a:spcPts val="0"/>
              </a:spcAft>
              <a:buNone/>
            </a:pPr>
            <a:endParaRPr/>
          </a:p>
          <a:p>
            <a:pPr marL="0" lvl="0" indent="0" algn="l" rtl="0">
              <a:spcBef>
                <a:spcPts val="0"/>
              </a:spcBef>
              <a:spcAft>
                <a:spcPts val="0"/>
              </a:spcAft>
              <a:buNone/>
            </a:pPr>
            <a:r>
              <a:rPr lang="en"/>
              <a:t>[Note to Aliya to revisit this page, check against 1 pager language]</a:t>
            </a:r>
            <a:endParaRPr/>
          </a:p>
        </p:txBody>
      </p:sp>
      <p:sp>
        <p:nvSpPr>
          <p:cNvPr id="399" name="Google Shape;399;g2bcfc7187b8_0_50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g2bcfc7187b8_0_50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bcfc7187b8_0_52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g2bcfc7187b8_0_52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g2bcfc7187b8_0_529: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bcfc7187b8_0_52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means that clinicians and healthcare organizations can:</a:t>
            </a:r>
            <a:endParaRPr/>
          </a:p>
          <a:p>
            <a:pPr marL="0" lvl="0" indent="0" algn="l" rtl="0">
              <a:spcBef>
                <a:spcPts val="0"/>
              </a:spcBef>
              <a:spcAft>
                <a:spcPts val="0"/>
              </a:spcAft>
              <a:buNone/>
            </a:pPr>
            <a:r>
              <a:rPr lang="en"/>
              <a:t>Point patients in the direction of posters/handouts or introduce the Healthy Democracy Kit--and let the software guide them through the process</a:t>
            </a:r>
            <a:endParaRPr/>
          </a:p>
          <a:p>
            <a:pPr marL="0" lvl="0" indent="0" algn="l" rtl="0">
              <a:spcBef>
                <a:spcPts val="0"/>
              </a:spcBef>
              <a:spcAft>
                <a:spcPts val="0"/>
              </a:spcAft>
              <a:buNone/>
            </a:pPr>
            <a:r>
              <a:rPr lang="en"/>
              <a:t>Say that we are offering a service to patients to register to vote but we do not endorse any political party</a:t>
            </a:r>
            <a:endParaRPr/>
          </a:p>
          <a:p>
            <a:pPr marL="0" lvl="0" indent="0" algn="l" rtl="0">
              <a:spcBef>
                <a:spcPts val="0"/>
              </a:spcBef>
              <a:spcAft>
                <a:spcPts val="0"/>
              </a:spcAft>
              <a:buNone/>
            </a:pPr>
            <a:r>
              <a:rPr lang="en"/>
              <a:t>And help a patient complete their registration form, while remaining neutral.</a:t>
            </a:r>
            <a:endParaRPr/>
          </a:p>
          <a:p>
            <a:pPr marL="0" lvl="0" indent="0" algn="l" rtl="0">
              <a:spcBef>
                <a:spcPts val="0"/>
              </a:spcBef>
              <a:spcAft>
                <a:spcPts val="0"/>
              </a:spcAft>
              <a:buNone/>
            </a:pPr>
            <a:r>
              <a:rPr lang="en"/>
              <a:t>The 1993 National Voting Registration Act (which you may know as the Motor Voter Act) actually encourages this type of non-partisan voter registration at healthcare centers!</a:t>
            </a:r>
            <a:endParaRPr/>
          </a:p>
        </p:txBody>
      </p:sp>
      <p:sp>
        <p:nvSpPr>
          <p:cNvPr id="424" name="Google Shape;424;g2bcfc7187b8_0_529: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g2bcfc7187b8_0_52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bcfc7187b8_0_553: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2bcfc7187b8_0_553: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e24b5adc3b_0_28: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2e24b5adc3b_0_28: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receive them about two weeks. If you ask for English and Spanish, they will send them separately. </a:t>
            </a:r>
          </a:p>
          <a:p>
            <a:endParaRPr lang="en-US"/>
          </a:p>
          <a:p>
            <a:r>
              <a:rPr lang="en-US"/>
              <a:t>No PO Boxes. </a:t>
            </a:r>
          </a:p>
          <a:p>
            <a:endParaRPr lang="en-US"/>
          </a:p>
          <a:p>
            <a:r>
              <a:rPr lang="en-US"/>
              <a:t>They could put the order through the coordinator.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cfc7187b8_0_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g2bcfc7187b8_0_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g2bcfc7187b8_0_0: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2bcfc7187b8_0_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[Please make a copy of this presentation before editing by going to File &gt; Make A Copy. You can also download it to PPT if you prefer.] </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 so much for the opportunity to talk to you today about Vot-ER (pronounced: “Vote ER”), an exciting initiative to bring voter registration into the healthcare space. Vot-ER works to provide patients the opportunity to register to vote, as the reality is that much of our healthcare system and healthcare experiences are determined by the policies our elected officials implement.</a:t>
            </a:r>
            <a:endParaRPr/>
          </a:p>
          <a:p>
            <a:pPr marL="0" lvl="0" indent="0" algn="l" rtl="0">
              <a:spcBef>
                <a:spcPts val="0"/>
              </a:spcBef>
              <a:spcAft>
                <a:spcPts val="0"/>
              </a:spcAft>
              <a:buNone/>
            </a:pPr>
            <a:endParaRPr/>
          </a:p>
          <a:p>
            <a:pPr marL="0" lvl="0" indent="0" algn="l" rtl="0">
              <a:spcBef>
                <a:spcPts val="0"/>
              </a:spcBef>
              <a:spcAft>
                <a:spcPts val="0"/>
              </a:spcAft>
              <a:buNone/>
            </a:pPr>
            <a:r>
              <a:rPr lang="en"/>
              <a:t>Over 350 hospitals, clinics, and health associations across all 50 states along with 50,000 health professionals use Vot-ER’s resources and tools to support voter engagement, and Vot-ER has been featured in The New York Times, the Washington Post, PBS NewsHour, and more. </a:t>
            </a:r>
            <a:endParaRPr/>
          </a:p>
        </p:txBody>
      </p:sp>
      <p:sp>
        <p:nvSpPr>
          <p:cNvPr id="105" name="Google Shape;105;g2bcfc7187b8_0_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g2bcfc7187b8_0_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bcfc7187b8_0_5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g2bcfc7187b8_0_5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g2bcfc7187b8_0_59: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bcfc7187b8_0_5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[More slides on this are in our </a:t>
            </a:r>
            <a:r>
              <a:rPr lang="en" u="sng">
                <a:solidFill>
                  <a:schemeClr val="hlink"/>
                </a:solidFill>
                <a:hlinkClick r:id="rId3"/>
              </a:rPr>
              <a:t>Civic Engagement and Health Presentation</a:t>
            </a:r>
            <a:r>
              <a:rPr lang="en"/>
              <a:t>, feel free to add these if you want to include them or speak to them!]</a:t>
            </a:r>
            <a:endParaRPr/>
          </a:p>
        </p:txBody>
      </p:sp>
      <p:sp>
        <p:nvSpPr>
          <p:cNvPr id="135" name="Google Shape;135;g2bcfc7187b8_0_59: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g2bcfc7187b8_0_5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bcfc7187b8_0_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g2bcfc7187b8_0_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g2bcfc7187b8_0_81: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2bcfc7187b8_0_8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can see this relationship nationally, with the Health Democracy index:</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States with less voting access have worse health, while states with more voting access have better health.</a:t>
            </a:r>
            <a:endParaRPr/>
          </a:p>
        </p:txBody>
      </p:sp>
      <p:sp>
        <p:nvSpPr>
          <p:cNvPr id="158" name="Google Shape;158;g2bcfc7187b8_0_8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g2bcfc7187b8_0_8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cfc7187b8_0_110: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cannot begin to address the social determinants of health until we begin to address and point our interventions towards the structural determinants of health.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that is where voting plays in the upstream causes of the causes is where voting is most effective.  </a:t>
            </a:r>
            <a:endParaRPr/>
          </a:p>
        </p:txBody>
      </p:sp>
      <p:sp>
        <p:nvSpPr>
          <p:cNvPr id="184" name="Google Shape;184;g2bcfc7187b8_0_110: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bcfc7187b8_0_13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g2bcfc7187b8_0_13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g2bcfc7187b8_0_138: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bcfc7187b8_0_13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Vot-ER came out of a realization of a major issue with our democracy and our healthcare systems here in the U.S. 72 million eligible people are not registered to vote in America--the amount of the entire population of France.</a:t>
            </a:r>
            <a:endParaRPr/>
          </a:p>
        </p:txBody>
      </p:sp>
      <p:sp>
        <p:nvSpPr>
          <p:cNvPr id="217" name="Google Shape;217;g2bcfc7187b8_0_138: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g2bcfc7187b8_0_13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bcfc7187b8_0_167: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bcfc7187b8_0_167: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839419"/>
            <a:ext cx="9144000" cy="1224951"/>
          </a:xfrm>
        </p:spPr>
        <p:txBody>
          <a:bodyPr anchor="ctr">
            <a:normAutofit/>
          </a:bodyPr>
          <a:lstStyle>
            <a:lvl1pPr algn="ctr">
              <a:defRPr sz="4800" b="1">
                <a:solidFill>
                  <a:srgbClr val="0280C6"/>
                </a:solidFill>
                <a:latin typeface="Helvetica" charset="0"/>
                <a:ea typeface="Helvetica" charset="0"/>
                <a:cs typeface="Helvetica" charset="0"/>
              </a:defRPr>
            </a:lvl1pPr>
          </a:lstStyle>
          <a:p>
            <a:r>
              <a:rPr lang="en-US"/>
              <a:t>Click to edit Master title style</a:t>
            </a:r>
            <a:endParaRPr lang="en-US" dirty="0"/>
          </a:p>
        </p:txBody>
      </p:sp>
      <p:sp>
        <p:nvSpPr>
          <p:cNvPr id="7" name="Text Placeholder 2"/>
          <p:cNvSpPr>
            <a:spLocks noGrp="1"/>
          </p:cNvSpPr>
          <p:nvPr>
            <p:ph type="body" idx="1"/>
          </p:nvPr>
        </p:nvSpPr>
        <p:spPr>
          <a:xfrm>
            <a:off x="0" y="6064370"/>
            <a:ext cx="9144000" cy="793630"/>
          </a:xfrm>
        </p:spPr>
        <p:txBody>
          <a:bodyPr anchor="ctr">
            <a:normAutofit/>
          </a:bodyPr>
          <a:lstStyle>
            <a:lvl1pPr marL="0" indent="0" algn="ctr">
              <a:buNone/>
              <a:defRPr sz="2800" b="0" i="1">
                <a:solidFill>
                  <a:schemeClr val="bg1"/>
                </a:solidFill>
                <a:latin typeface="Helvetica Oblique" charset="0"/>
                <a:ea typeface="Helvetica Oblique" charset="0"/>
                <a:cs typeface="Helvetica Oblique"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90500" y="2285999"/>
            <a:ext cx="8763000" cy="4114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089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53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01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461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133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391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786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45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190500"/>
            <a:ext cx="5956300" cy="1524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201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8844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88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53"/>
        <p:cNvGrpSpPr/>
        <p:nvPr/>
      </p:nvGrpSpPr>
      <p:grpSpPr>
        <a:xfrm>
          <a:off x="0" y="0"/>
          <a:ext cx="0" cy="0"/>
          <a:chOff x="0" y="0"/>
          <a:chExt cx="0" cy="0"/>
        </a:xfrm>
      </p:grpSpPr>
      <p:sp>
        <p:nvSpPr>
          <p:cNvPr id="54" name="Google Shape;54;p14"/>
          <p:cNvSpPr/>
          <p:nvPr/>
        </p:nvSpPr>
        <p:spPr>
          <a:xfrm>
            <a:off x="-13425" y="0"/>
            <a:ext cx="9157500" cy="10472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55" name="Google Shape;55;p14"/>
          <p:cNvPicPr preferRelativeResize="0"/>
          <p:nvPr/>
        </p:nvPicPr>
        <p:blipFill>
          <a:blip r:embed="rId2">
            <a:alphaModFix/>
          </a:blip>
          <a:stretch>
            <a:fillRect/>
          </a:stretch>
        </p:blipFill>
        <p:spPr>
          <a:xfrm>
            <a:off x="8289075" y="288818"/>
            <a:ext cx="421850" cy="469567"/>
          </a:xfrm>
          <a:prstGeom prst="rect">
            <a:avLst/>
          </a:prstGeom>
          <a:noFill/>
          <a:ln>
            <a:noFill/>
          </a:ln>
        </p:spPr>
      </p:pic>
      <p:sp>
        <p:nvSpPr>
          <p:cNvPr id="56" name="Google Shape;56;p14"/>
          <p:cNvSpPr txBox="1">
            <a:spLocks noGrp="1"/>
          </p:cNvSpPr>
          <p:nvPr>
            <p:ph type="title"/>
          </p:nvPr>
        </p:nvSpPr>
        <p:spPr>
          <a:xfrm>
            <a:off x="434300" y="218200"/>
            <a:ext cx="7385700" cy="6108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extLst>
      <p:ext uri="{BB962C8B-B14F-4D97-AF65-F5344CB8AC3E}">
        <p14:creationId xmlns:p14="http://schemas.microsoft.com/office/powerpoint/2010/main" val="2779736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57"/>
        <p:cNvGrpSpPr/>
        <p:nvPr/>
      </p:nvGrpSpPr>
      <p:grpSpPr>
        <a:xfrm>
          <a:off x="0" y="0"/>
          <a:ext cx="0" cy="0"/>
          <a:chOff x="0" y="0"/>
          <a:chExt cx="0" cy="0"/>
        </a:xfrm>
      </p:grpSpPr>
      <p:sp>
        <p:nvSpPr>
          <p:cNvPr id="58" name="Google Shape;58;p15"/>
          <p:cNvSpPr txBox="1">
            <a:spLocks noGrp="1"/>
          </p:cNvSpPr>
          <p:nvPr>
            <p:ph type="body" idx="1"/>
          </p:nvPr>
        </p:nvSpPr>
        <p:spPr>
          <a:xfrm>
            <a:off x="1487400" y="1586633"/>
            <a:ext cx="6169200" cy="4864400"/>
          </a:xfrm>
          <a:prstGeom prst="rect">
            <a:avLst/>
          </a:prstGeom>
          <a:ln>
            <a:noFill/>
          </a:ln>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59" name="Google Shape;59;p15"/>
          <p:cNvSpPr/>
          <p:nvPr/>
        </p:nvSpPr>
        <p:spPr>
          <a:xfrm>
            <a:off x="-13425" y="0"/>
            <a:ext cx="9157500" cy="10472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0" name="Google Shape;60;p15"/>
          <p:cNvPicPr preferRelativeResize="0"/>
          <p:nvPr/>
        </p:nvPicPr>
        <p:blipFill>
          <a:blip r:embed="rId2">
            <a:alphaModFix/>
          </a:blip>
          <a:stretch>
            <a:fillRect/>
          </a:stretch>
        </p:blipFill>
        <p:spPr>
          <a:xfrm>
            <a:off x="8289075" y="288818"/>
            <a:ext cx="421850" cy="469567"/>
          </a:xfrm>
          <a:prstGeom prst="rect">
            <a:avLst/>
          </a:prstGeom>
          <a:noFill/>
          <a:ln>
            <a:noFill/>
          </a:ln>
        </p:spPr>
      </p:pic>
      <p:sp>
        <p:nvSpPr>
          <p:cNvPr id="61" name="Google Shape;61;p15"/>
          <p:cNvSpPr txBox="1">
            <a:spLocks noGrp="1"/>
          </p:cNvSpPr>
          <p:nvPr>
            <p:ph type="title"/>
          </p:nvPr>
        </p:nvSpPr>
        <p:spPr>
          <a:xfrm>
            <a:off x="434300" y="218200"/>
            <a:ext cx="7385700" cy="6108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extLst>
      <p:ext uri="{BB962C8B-B14F-4D97-AF65-F5344CB8AC3E}">
        <p14:creationId xmlns:p14="http://schemas.microsoft.com/office/powerpoint/2010/main" val="2115965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 Photo Right">
  <p:cSld name="Text + Photo Right">
    <p:spTree>
      <p:nvGrpSpPr>
        <p:cNvPr id="1" name="Shape 62"/>
        <p:cNvGrpSpPr/>
        <p:nvPr/>
      </p:nvGrpSpPr>
      <p:grpSpPr>
        <a:xfrm>
          <a:off x="0" y="0"/>
          <a:ext cx="0" cy="0"/>
          <a:chOff x="0" y="0"/>
          <a:chExt cx="0" cy="0"/>
        </a:xfrm>
      </p:grpSpPr>
      <p:sp>
        <p:nvSpPr>
          <p:cNvPr id="63" name="Google Shape;63;p16"/>
          <p:cNvSpPr txBox="1">
            <a:spLocks noGrp="1"/>
          </p:cNvSpPr>
          <p:nvPr>
            <p:ph type="body" idx="1"/>
          </p:nvPr>
        </p:nvSpPr>
        <p:spPr>
          <a:xfrm>
            <a:off x="422361" y="1607533"/>
            <a:ext cx="4360500" cy="48644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64" name="Google Shape;64;p16"/>
          <p:cNvSpPr/>
          <p:nvPr/>
        </p:nvSpPr>
        <p:spPr>
          <a:xfrm>
            <a:off x="-13425" y="0"/>
            <a:ext cx="9157500" cy="10472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5" name="Google Shape;65;p16"/>
          <p:cNvPicPr preferRelativeResize="0"/>
          <p:nvPr/>
        </p:nvPicPr>
        <p:blipFill>
          <a:blip r:embed="rId2">
            <a:alphaModFix/>
          </a:blip>
          <a:stretch>
            <a:fillRect/>
          </a:stretch>
        </p:blipFill>
        <p:spPr>
          <a:xfrm>
            <a:off x="8289075" y="288818"/>
            <a:ext cx="421850" cy="469567"/>
          </a:xfrm>
          <a:prstGeom prst="rect">
            <a:avLst/>
          </a:prstGeom>
          <a:noFill/>
          <a:ln>
            <a:noFill/>
          </a:ln>
        </p:spPr>
      </p:pic>
      <p:sp>
        <p:nvSpPr>
          <p:cNvPr id="66" name="Google Shape;66;p16"/>
          <p:cNvSpPr txBox="1">
            <a:spLocks noGrp="1"/>
          </p:cNvSpPr>
          <p:nvPr>
            <p:ph type="title"/>
          </p:nvPr>
        </p:nvSpPr>
        <p:spPr>
          <a:xfrm>
            <a:off x="434300" y="218200"/>
            <a:ext cx="7385700" cy="6108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67" name="Google Shape;67;p16"/>
          <p:cNvSpPr>
            <a:spLocks noGrp="1"/>
          </p:cNvSpPr>
          <p:nvPr>
            <p:ph type="pic" idx="2"/>
          </p:nvPr>
        </p:nvSpPr>
        <p:spPr>
          <a:xfrm>
            <a:off x="5486400" y="1764633"/>
            <a:ext cx="3045000" cy="4060000"/>
          </a:xfrm>
          <a:prstGeom prst="round2DiagRect">
            <a:avLst>
              <a:gd name="adj1" fmla="val 16667"/>
              <a:gd name="adj2" fmla="val 0"/>
            </a:avLst>
          </a:prstGeom>
          <a:noFill/>
          <a:ln>
            <a:noFill/>
          </a:ln>
        </p:spPr>
      </p:sp>
    </p:spTree>
    <p:extLst>
      <p:ext uri="{BB962C8B-B14F-4D97-AF65-F5344CB8AC3E}">
        <p14:creationId xmlns:p14="http://schemas.microsoft.com/office/powerpoint/2010/main" val="1676113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 Photo Left">
  <p:cSld name="Text + Photo Left">
    <p:spTree>
      <p:nvGrpSpPr>
        <p:cNvPr id="1" name="Shape 68"/>
        <p:cNvGrpSpPr/>
        <p:nvPr/>
      </p:nvGrpSpPr>
      <p:grpSpPr>
        <a:xfrm>
          <a:off x="0" y="0"/>
          <a:ext cx="0" cy="0"/>
          <a:chOff x="0" y="0"/>
          <a:chExt cx="0" cy="0"/>
        </a:xfrm>
      </p:grpSpPr>
      <p:sp>
        <p:nvSpPr>
          <p:cNvPr id="69" name="Google Shape;69;p17"/>
          <p:cNvSpPr txBox="1">
            <a:spLocks noGrp="1"/>
          </p:cNvSpPr>
          <p:nvPr>
            <p:ph type="body" idx="1"/>
          </p:nvPr>
        </p:nvSpPr>
        <p:spPr>
          <a:xfrm>
            <a:off x="4350436" y="1607533"/>
            <a:ext cx="4360500" cy="48644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70" name="Google Shape;70;p17"/>
          <p:cNvSpPr/>
          <p:nvPr/>
        </p:nvSpPr>
        <p:spPr>
          <a:xfrm>
            <a:off x="-13425" y="0"/>
            <a:ext cx="9157500" cy="10472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71" name="Google Shape;71;p17"/>
          <p:cNvPicPr preferRelativeResize="0"/>
          <p:nvPr/>
        </p:nvPicPr>
        <p:blipFill>
          <a:blip r:embed="rId2">
            <a:alphaModFix/>
          </a:blip>
          <a:stretch>
            <a:fillRect/>
          </a:stretch>
        </p:blipFill>
        <p:spPr>
          <a:xfrm>
            <a:off x="8289075" y="288818"/>
            <a:ext cx="421850" cy="469567"/>
          </a:xfrm>
          <a:prstGeom prst="rect">
            <a:avLst/>
          </a:prstGeom>
          <a:noFill/>
          <a:ln>
            <a:noFill/>
          </a:ln>
        </p:spPr>
      </p:pic>
      <p:sp>
        <p:nvSpPr>
          <p:cNvPr id="72" name="Google Shape;72;p17"/>
          <p:cNvSpPr txBox="1">
            <a:spLocks noGrp="1"/>
          </p:cNvSpPr>
          <p:nvPr>
            <p:ph type="title"/>
          </p:nvPr>
        </p:nvSpPr>
        <p:spPr>
          <a:xfrm>
            <a:off x="434300" y="218200"/>
            <a:ext cx="7385700" cy="6108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73" name="Google Shape;73;p17"/>
          <p:cNvSpPr>
            <a:spLocks noGrp="1"/>
          </p:cNvSpPr>
          <p:nvPr>
            <p:ph type="pic" idx="2"/>
          </p:nvPr>
        </p:nvSpPr>
        <p:spPr>
          <a:xfrm>
            <a:off x="538400" y="1764633"/>
            <a:ext cx="3045000" cy="4060000"/>
          </a:xfrm>
          <a:prstGeom prst="round2DiagRect">
            <a:avLst>
              <a:gd name="adj1" fmla="val 16667"/>
              <a:gd name="adj2" fmla="val 0"/>
            </a:avLst>
          </a:prstGeom>
          <a:noFill/>
          <a:ln>
            <a:noFill/>
          </a:ln>
        </p:spPr>
      </p:sp>
    </p:spTree>
    <p:extLst>
      <p:ext uri="{BB962C8B-B14F-4D97-AF65-F5344CB8AC3E}">
        <p14:creationId xmlns:p14="http://schemas.microsoft.com/office/powerpoint/2010/main" val="2202119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rge Photo">
  <p:cSld name="Large Photo">
    <p:spTree>
      <p:nvGrpSpPr>
        <p:cNvPr id="1" name="Shape 74"/>
        <p:cNvGrpSpPr/>
        <p:nvPr/>
      </p:nvGrpSpPr>
      <p:grpSpPr>
        <a:xfrm>
          <a:off x="0" y="0"/>
          <a:ext cx="0" cy="0"/>
          <a:chOff x="0" y="0"/>
          <a:chExt cx="0" cy="0"/>
        </a:xfrm>
      </p:grpSpPr>
      <p:sp>
        <p:nvSpPr>
          <p:cNvPr id="75" name="Google Shape;75;p18"/>
          <p:cNvSpPr>
            <a:spLocks noGrp="1"/>
          </p:cNvSpPr>
          <p:nvPr>
            <p:ph type="pic" idx="2"/>
          </p:nvPr>
        </p:nvSpPr>
        <p:spPr>
          <a:xfrm>
            <a:off x="1847600" y="1972367"/>
            <a:ext cx="5159400" cy="4186400"/>
          </a:xfrm>
          <a:prstGeom prst="round2DiagRect">
            <a:avLst>
              <a:gd name="adj1" fmla="val 16667"/>
              <a:gd name="adj2" fmla="val 0"/>
            </a:avLst>
          </a:prstGeom>
          <a:noFill/>
          <a:ln>
            <a:noFill/>
          </a:ln>
        </p:spPr>
      </p:sp>
      <p:sp>
        <p:nvSpPr>
          <p:cNvPr id="76" name="Google Shape;76;p18"/>
          <p:cNvSpPr/>
          <p:nvPr/>
        </p:nvSpPr>
        <p:spPr>
          <a:xfrm>
            <a:off x="-13425" y="0"/>
            <a:ext cx="9157500" cy="10472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77" name="Google Shape;77;p18"/>
          <p:cNvPicPr preferRelativeResize="0"/>
          <p:nvPr/>
        </p:nvPicPr>
        <p:blipFill>
          <a:blip r:embed="rId2">
            <a:alphaModFix/>
          </a:blip>
          <a:stretch>
            <a:fillRect/>
          </a:stretch>
        </p:blipFill>
        <p:spPr>
          <a:xfrm>
            <a:off x="8289075" y="288818"/>
            <a:ext cx="421850" cy="469567"/>
          </a:xfrm>
          <a:prstGeom prst="rect">
            <a:avLst/>
          </a:prstGeom>
          <a:noFill/>
          <a:ln>
            <a:noFill/>
          </a:ln>
        </p:spPr>
      </p:pic>
      <p:sp>
        <p:nvSpPr>
          <p:cNvPr id="78" name="Google Shape;78;p18"/>
          <p:cNvSpPr txBox="1">
            <a:spLocks noGrp="1"/>
          </p:cNvSpPr>
          <p:nvPr>
            <p:ph type="title"/>
          </p:nvPr>
        </p:nvSpPr>
        <p:spPr>
          <a:xfrm>
            <a:off x="434300" y="218200"/>
            <a:ext cx="7385700" cy="6108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extLst>
      <p:ext uri="{BB962C8B-B14F-4D97-AF65-F5344CB8AC3E}">
        <p14:creationId xmlns:p14="http://schemas.microsoft.com/office/powerpoint/2010/main" val="877714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Photos with Labels 1">
  <p:cSld name="Two Photos with Labels 1">
    <p:spTree>
      <p:nvGrpSpPr>
        <p:cNvPr id="1" name="Shape 79"/>
        <p:cNvGrpSpPr/>
        <p:nvPr/>
      </p:nvGrpSpPr>
      <p:grpSpPr>
        <a:xfrm>
          <a:off x="0" y="0"/>
          <a:ext cx="0" cy="0"/>
          <a:chOff x="0" y="0"/>
          <a:chExt cx="0" cy="0"/>
        </a:xfrm>
      </p:grpSpPr>
      <p:sp>
        <p:nvSpPr>
          <p:cNvPr id="80" name="Google Shape;80;p19"/>
          <p:cNvSpPr>
            <a:spLocks noGrp="1"/>
          </p:cNvSpPr>
          <p:nvPr>
            <p:ph type="pic" idx="2"/>
          </p:nvPr>
        </p:nvSpPr>
        <p:spPr>
          <a:xfrm>
            <a:off x="552149" y="1965060"/>
            <a:ext cx="2162400" cy="2883200"/>
          </a:xfrm>
          <a:prstGeom prst="round2DiagRect">
            <a:avLst>
              <a:gd name="adj1" fmla="val 16667"/>
              <a:gd name="adj2" fmla="val 0"/>
            </a:avLst>
          </a:prstGeom>
          <a:noFill/>
          <a:ln>
            <a:noFill/>
          </a:ln>
        </p:spPr>
      </p:sp>
      <p:sp>
        <p:nvSpPr>
          <p:cNvPr id="81" name="Google Shape;81;p19"/>
          <p:cNvSpPr>
            <a:spLocks noGrp="1"/>
          </p:cNvSpPr>
          <p:nvPr>
            <p:ph type="pic" idx="3"/>
          </p:nvPr>
        </p:nvSpPr>
        <p:spPr>
          <a:xfrm>
            <a:off x="3490802" y="1965060"/>
            <a:ext cx="2162400" cy="2883200"/>
          </a:xfrm>
          <a:prstGeom prst="round2DiagRect">
            <a:avLst>
              <a:gd name="adj1" fmla="val 16667"/>
              <a:gd name="adj2" fmla="val 0"/>
            </a:avLst>
          </a:prstGeom>
          <a:noFill/>
          <a:ln>
            <a:noFill/>
          </a:ln>
        </p:spPr>
      </p:sp>
      <p:sp>
        <p:nvSpPr>
          <p:cNvPr id="82" name="Google Shape;82;p19"/>
          <p:cNvSpPr txBox="1">
            <a:spLocks noGrp="1"/>
          </p:cNvSpPr>
          <p:nvPr>
            <p:ph type="body" idx="1"/>
          </p:nvPr>
        </p:nvSpPr>
        <p:spPr>
          <a:xfrm>
            <a:off x="398853" y="5025392"/>
            <a:ext cx="2315700" cy="7576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83" name="Google Shape;83;p19"/>
          <p:cNvSpPr txBox="1">
            <a:spLocks noGrp="1"/>
          </p:cNvSpPr>
          <p:nvPr>
            <p:ph type="body" idx="4"/>
          </p:nvPr>
        </p:nvSpPr>
        <p:spPr>
          <a:xfrm>
            <a:off x="3490798" y="5025399"/>
            <a:ext cx="2162400" cy="7576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84" name="Google Shape;84;p19"/>
          <p:cNvSpPr>
            <a:spLocks noGrp="1"/>
          </p:cNvSpPr>
          <p:nvPr>
            <p:ph type="pic" idx="5"/>
          </p:nvPr>
        </p:nvSpPr>
        <p:spPr>
          <a:xfrm>
            <a:off x="6304049" y="1965060"/>
            <a:ext cx="2162400" cy="2883200"/>
          </a:xfrm>
          <a:prstGeom prst="round2DiagRect">
            <a:avLst>
              <a:gd name="adj1" fmla="val 16667"/>
              <a:gd name="adj2" fmla="val 0"/>
            </a:avLst>
          </a:prstGeom>
          <a:noFill/>
          <a:ln>
            <a:noFill/>
          </a:ln>
        </p:spPr>
      </p:sp>
      <p:sp>
        <p:nvSpPr>
          <p:cNvPr id="85" name="Google Shape;85;p19"/>
          <p:cNvSpPr txBox="1">
            <a:spLocks noGrp="1"/>
          </p:cNvSpPr>
          <p:nvPr>
            <p:ph type="body" idx="6"/>
          </p:nvPr>
        </p:nvSpPr>
        <p:spPr>
          <a:xfrm>
            <a:off x="6304045" y="5025399"/>
            <a:ext cx="2162400" cy="7576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86" name="Google Shape;86;p19"/>
          <p:cNvSpPr/>
          <p:nvPr/>
        </p:nvSpPr>
        <p:spPr>
          <a:xfrm>
            <a:off x="-13425" y="0"/>
            <a:ext cx="9157500" cy="10472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87" name="Google Shape;87;p19"/>
          <p:cNvPicPr preferRelativeResize="0"/>
          <p:nvPr/>
        </p:nvPicPr>
        <p:blipFill>
          <a:blip r:embed="rId2">
            <a:alphaModFix/>
          </a:blip>
          <a:stretch>
            <a:fillRect/>
          </a:stretch>
        </p:blipFill>
        <p:spPr>
          <a:xfrm>
            <a:off x="8289075" y="288818"/>
            <a:ext cx="421850" cy="469567"/>
          </a:xfrm>
          <a:prstGeom prst="rect">
            <a:avLst/>
          </a:prstGeom>
          <a:noFill/>
          <a:ln>
            <a:noFill/>
          </a:ln>
        </p:spPr>
      </p:pic>
      <p:sp>
        <p:nvSpPr>
          <p:cNvPr id="88" name="Google Shape;88;p19"/>
          <p:cNvSpPr txBox="1">
            <a:spLocks noGrp="1"/>
          </p:cNvSpPr>
          <p:nvPr>
            <p:ph type="title"/>
          </p:nvPr>
        </p:nvSpPr>
        <p:spPr>
          <a:xfrm>
            <a:off x="434300" y="218200"/>
            <a:ext cx="7385700" cy="6108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extLst>
      <p:ext uri="{BB962C8B-B14F-4D97-AF65-F5344CB8AC3E}">
        <p14:creationId xmlns:p14="http://schemas.microsoft.com/office/powerpoint/2010/main" val="374496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Photo with Subtitle 1">
  <p:cSld name="Large Photo with Subtitle 1">
    <p:bg>
      <p:bgPr>
        <a:solidFill>
          <a:schemeClr val="accen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subTitle" idx="1"/>
          </p:nvPr>
        </p:nvSpPr>
        <p:spPr>
          <a:xfrm>
            <a:off x="1177875" y="2301600"/>
            <a:ext cx="6726600" cy="22548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extLst>
      <p:ext uri="{BB962C8B-B14F-4D97-AF65-F5344CB8AC3E}">
        <p14:creationId xmlns:p14="http://schemas.microsoft.com/office/powerpoint/2010/main" val="92745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0500" y="5891842"/>
            <a:ext cx="8763000" cy="50895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rge Photo with Subtitle 1 1">
  <p:cSld name="Large Photo with Subtitle 1 1">
    <p:bg>
      <p:bgPr>
        <a:solidFill>
          <a:schemeClr val="accent5"/>
        </a:solidFill>
        <a:effectLst/>
      </p:bgPr>
    </p:bg>
    <p:spTree>
      <p:nvGrpSpPr>
        <p:cNvPr id="1" name="Shape 91"/>
        <p:cNvGrpSpPr/>
        <p:nvPr/>
      </p:nvGrpSpPr>
      <p:grpSpPr>
        <a:xfrm>
          <a:off x="0" y="0"/>
          <a:ext cx="0" cy="0"/>
          <a:chOff x="0" y="0"/>
          <a:chExt cx="0" cy="0"/>
        </a:xfrm>
      </p:grpSpPr>
      <p:sp>
        <p:nvSpPr>
          <p:cNvPr id="92" name="Google Shape;92;p21"/>
          <p:cNvSpPr txBox="1">
            <a:spLocks noGrp="1"/>
          </p:cNvSpPr>
          <p:nvPr>
            <p:ph type="subTitle" idx="1"/>
          </p:nvPr>
        </p:nvSpPr>
        <p:spPr>
          <a:xfrm>
            <a:off x="1177875" y="2301600"/>
            <a:ext cx="6726600" cy="22548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extLst>
      <p:ext uri="{BB962C8B-B14F-4D97-AF65-F5344CB8AC3E}">
        <p14:creationId xmlns:p14="http://schemas.microsoft.com/office/powerpoint/2010/main" val="2769046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arge Photo with Subtitle 1 1 1">
  <p:cSld name="Large Photo with Subtitle 1 1 1">
    <p:bg>
      <p:bgPr>
        <a:solidFill>
          <a:schemeClr val="accent6"/>
        </a:solid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subTitle" idx="1"/>
          </p:nvPr>
        </p:nvSpPr>
        <p:spPr>
          <a:xfrm>
            <a:off x="1177875" y="2301600"/>
            <a:ext cx="6726600" cy="22548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extLst>
      <p:ext uri="{BB962C8B-B14F-4D97-AF65-F5344CB8AC3E}">
        <p14:creationId xmlns:p14="http://schemas.microsoft.com/office/powerpoint/2010/main" val="4277213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 name="Google Shape;97;p2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1145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272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190500"/>
            <a:ext cx="5949043" cy="1524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0500" y="2285999"/>
            <a:ext cx="4324350" cy="3890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285999"/>
            <a:ext cx="4324350" cy="3890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1" y="190500"/>
            <a:ext cx="5992586" cy="1524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0500" y="2286000"/>
            <a:ext cx="430768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0500" y="3109912"/>
            <a:ext cx="4307682" cy="329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286000"/>
            <a:ext cx="4324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09912"/>
            <a:ext cx="4324350" cy="329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190500"/>
            <a:ext cx="5949043" cy="1524000"/>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190500"/>
            <a:ext cx="5956300" cy="152400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2286001"/>
            <a:ext cx="5066109"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0500" y="2286000"/>
            <a:ext cx="3388519"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 y="190500"/>
            <a:ext cx="7124700" cy="1524000"/>
          </a:xfrm>
        </p:spPr>
        <p:txBody>
          <a:bodyPr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2286000"/>
            <a:ext cx="5066109" cy="41148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0500" y="2286000"/>
            <a:ext cx="3388519"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B5EF3C-A2CF-7F4E-A105-8B79C5F669A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500" y="190500"/>
            <a:ext cx="5949043"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0500" y="2285999"/>
            <a:ext cx="87630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90500" y="6400800"/>
            <a:ext cx="456481" cy="228600"/>
          </a:xfrm>
          <a:prstGeom prst="rect">
            <a:avLst/>
          </a:prstGeom>
        </p:spPr>
        <p:txBody>
          <a:bodyPr vert="horz" lIns="0" tIns="0" rIns="0" bIns="0" rtlCol="0" anchor="ctr"/>
          <a:lstStyle>
            <a:lvl1pPr algn="l">
              <a:defRPr sz="900" b="1">
                <a:solidFill>
                  <a:schemeClr val="tx1"/>
                </a:solidFill>
                <a:latin typeface="Helvetica" charset="0"/>
                <a:ea typeface="Helvetica" charset="0"/>
                <a:cs typeface="Helvetica" charset="0"/>
              </a:defRPr>
            </a:lvl1pPr>
          </a:lstStyle>
          <a:p>
            <a:fld id="{70B5EF3C-A2CF-7F4E-A105-8B79C5F669A2}" type="slidenum">
              <a:rPr lang="en-US" smtClean="0"/>
              <a:pPr/>
              <a:t>‹#›</a:t>
            </a:fld>
            <a:endParaRPr lang="en-US"/>
          </a:p>
        </p:txBody>
      </p:sp>
    </p:spTree>
    <p:extLst>
      <p:ext uri="{BB962C8B-B14F-4D97-AF65-F5344CB8AC3E}">
        <p14:creationId xmlns:p14="http://schemas.microsoft.com/office/powerpoint/2010/main" val="111879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i="0" kern="1200">
          <a:solidFill>
            <a:srgbClr val="0280C6"/>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120" userDrawn="1">
          <p15:clr>
            <a:srgbClr val="F26B43"/>
          </p15:clr>
        </p15:guide>
        <p15:guide id="3" orient="horz" pos="120" userDrawn="1">
          <p15:clr>
            <a:srgbClr val="F26B43"/>
          </p15:clr>
        </p15:guide>
        <p15:guide id="4" pos="2880" userDrawn="1">
          <p15:clr>
            <a:srgbClr val="F26B43"/>
          </p15:clr>
        </p15:guide>
        <p15:guide id="5" pos="5640" userDrawn="1">
          <p15:clr>
            <a:srgbClr val="F26B43"/>
          </p15:clr>
        </p15:guide>
        <p15:guide id="6" orient="horz" pos="1080" userDrawn="1">
          <p15:clr>
            <a:srgbClr val="F26B43"/>
          </p15:clr>
        </p15:guide>
        <p15:guide id="7" orient="horz" pos="1440" userDrawn="1">
          <p15:clr>
            <a:srgbClr val="F26B43"/>
          </p15:clr>
        </p15:guide>
        <p15:guide id="8" orient="horz" pos="4176" userDrawn="1">
          <p15:clr>
            <a:srgbClr val="F26B43"/>
          </p15:clr>
        </p15:guide>
        <p15:guide id="9" pos="4608" userDrawn="1">
          <p15:clr>
            <a:srgbClr val="F26B43"/>
          </p15:clr>
        </p15:guide>
        <p15:guide id="10" orient="horz" pos="40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5/29/2024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177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266700" y="1779133"/>
            <a:ext cx="5596200" cy="4537600"/>
          </a:xfrm>
          <a:prstGeom prst="rect">
            <a:avLst/>
          </a:prstGeom>
          <a:noFill/>
          <a:ln>
            <a:noFill/>
          </a:ln>
        </p:spPr>
        <p:txBody>
          <a:bodyPr spcFirstLastPara="1" wrap="square" lIns="182875" tIns="182875" rIns="182875" bIns="182875" anchor="t" anchorCtr="0">
            <a:noAutofit/>
          </a:bodyPr>
          <a:lstStyle>
            <a:lvl1pPr marL="457200" lvl="0" indent="-323850" rtl="0">
              <a:lnSpc>
                <a:spcPct val="115000"/>
              </a:lnSpc>
              <a:spcBef>
                <a:spcPts val="0"/>
              </a:spcBef>
              <a:spcAft>
                <a:spcPts val="0"/>
              </a:spcAft>
              <a:buSzPts val="1500"/>
              <a:buFont typeface="Inter"/>
              <a:buChar char="●"/>
              <a:defRPr sz="1500">
                <a:latin typeface="Inter"/>
                <a:ea typeface="Inter"/>
                <a:cs typeface="Inter"/>
                <a:sym typeface="Inter"/>
              </a:defRPr>
            </a:lvl1pPr>
            <a:lvl2pPr marL="914400" lvl="1" indent="-323850" rtl="0">
              <a:lnSpc>
                <a:spcPct val="115000"/>
              </a:lnSpc>
              <a:spcBef>
                <a:spcPts val="1000"/>
              </a:spcBef>
              <a:spcAft>
                <a:spcPts val="0"/>
              </a:spcAft>
              <a:buSzPts val="1500"/>
              <a:buFont typeface="Inter"/>
              <a:buChar char="○"/>
              <a:defRPr sz="1500">
                <a:latin typeface="Inter"/>
                <a:ea typeface="Inter"/>
                <a:cs typeface="Inter"/>
                <a:sym typeface="Inter"/>
              </a:defRPr>
            </a:lvl2pPr>
            <a:lvl3pPr marL="1371600" lvl="2" indent="-323850" rtl="0">
              <a:lnSpc>
                <a:spcPct val="115000"/>
              </a:lnSpc>
              <a:spcBef>
                <a:spcPts val="1000"/>
              </a:spcBef>
              <a:spcAft>
                <a:spcPts val="0"/>
              </a:spcAft>
              <a:buSzPts val="1500"/>
              <a:buFont typeface="Inter"/>
              <a:buChar char="■"/>
              <a:defRPr sz="1500">
                <a:latin typeface="Inter"/>
                <a:ea typeface="Inter"/>
                <a:cs typeface="Inter"/>
                <a:sym typeface="Inter"/>
              </a:defRPr>
            </a:lvl3pPr>
            <a:lvl4pPr marL="1828800" lvl="3" indent="-323850" rtl="0">
              <a:lnSpc>
                <a:spcPct val="115000"/>
              </a:lnSpc>
              <a:spcBef>
                <a:spcPts val="1000"/>
              </a:spcBef>
              <a:spcAft>
                <a:spcPts val="0"/>
              </a:spcAft>
              <a:buSzPts val="1500"/>
              <a:buFont typeface="Inter"/>
              <a:buChar char="●"/>
              <a:defRPr sz="1500">
                <a:latin typeface="Inter"/>
                <a:ea typeface="Inter"/>
                <a:cs typeface="Inter"/>
                <a:sym typeface="Inter"/>
              </a:defRPr>
            </a:lvl4pPr>
            <a:lvl5pPr marL="2286000" lvl="4" indent="-323850" rtl="0">
              <a:lnSpc>
                <a:spcPct val="115000"/>
              </a:lnSpc>
              <a:spcBef>
                <a:spcPts val="1000"/>
              </a:spcBef>
              <a:spcAft>
                <a:spcPts val="0"/>
              </a:spcAft>
              <a:buSzPts val="1500"/>
              <a:buFont typeface="Inter"/>
              <a:buChar char="○"/>
              <a:defRPr sz="1500">
                <a:latin typeface="Inter"/>
                <a:ea typeface="Inter"/>
                <a:cs typeface="Inter"/>
                <a:sym typeface="Inter"/>
              </a:defRPr>
            </a:lvl5pPr>
            <a:lvl6pPr marL="2743200" lvl="5" indent="-323850" rtl="0">
              <a:lnSpc>
                <a:spcPct val="115000"/>
              </a:lnSpc>
              <a:spcBef>
                <a:spcPts val="1000"/>
              </a:spcBef>
              <a:spcAft>
                <a:spcPts val="0"/>
              </a:spcAft>
              <a:buSzPts val="1500"/>
              <a:buFont typeface="Inter"/>
              <a:buChar char="■"/>
              <a:defRPr sz="1500">
                <a:latin typeface="Inter"/>
                <a:ea typeface="Inter"/>
                <a:cs typeface="Inter"/>
                <a:sym typeface="Inter"/>
              </a:defRPr>
            </a:lvl6pPr>
            <a:lvl7pPr marL="3200400" lvl="6" indent="-323850" rtl="0">
              <a:lnSpc>
                <a:spcPct val="115000"/>
              </a:lnSpc>
              <a:spcBef>
                <a:spcPts val="1000"/>
              </a:spcBef>
              <a:spcAft>
                <a:spcPts val="0"/>
              </a:spcAft>
              <a:buSzPts val="1500"/>
              <a:buFont typeface="Inter"/>
              <a:buChar char="●"/>
              <a:defRPr sz="1500">
                <a:latin typeface="Inter"/>
                <a:ea typeface="Inter"/>
                <a:cs typeface="Inter"/>
                <a:sym typeface="Inter"/>
              </a:defRPr>
            </a:lvl7pPr>
            <a:lvl8pPr marL="3657600" lvl="7" indent="-323850" rtl="0">
              <a:lnSpc>
                <a:spcPct val="115000"/>
              </a:lnSpc>
              <a:spcBef>
                <a:spcPts val="1000"/>
              </a:spcBef>
              <a:spcAft>
                <a:spcPts val="0"/>
              </a:spcAft>
              <a:buSzPts val="1500"/>
              <a:buFont typeface="Inter"/>
              <a:buChar char="○"/>
              <a:defRPr sz="1500">
                <a:latin typeface="Inter"/>
                <a:ea typeface="Inter"/>
                <a:cs typeface="Inter"/>
                <a:sym typeface="Inter"/>
              </a:defRPr>
            </a:lvl8pPr>
            <a:lvl9pPr marL="4114800" lvl="8" indent="-323850" rtl="0">
              <a:lnSpc>
                <a:spcPct val="115000"/>
              </a:lnSpc>
              <a:spcBef>
                <a:spcPts val="1000"/>
              </a:spcBef>
              <a:spcAft>
                <a:spcPts val="1000"/>
              </a:spcAft>
              <a:buSzPts val="1500"/>
              <a:buFont typeface="Inter"/>
              <a:buChar char="■"/>
              <a:defRPr sz="1500">
                <a:latin typeface="Inter"/>
                <a:ea typeface="Inter"/>
                <a:cs typeface="Inter"/>
                <a:sym typeface="Inter"/>
              </a:defRPr>
            </a:lvl9pPr>
          </a:lstStyle>
          <a:p>
            <a:endParaRPr/>
          </a:p>
        </p:txBody>
      </p:sp>
      <p:sp>
        <p:nvSpPr>
          <p:cNvPr id="52" name="Google Shape;52;p13"/>
          <p:cNvSpPr txBox="1">
            <a:spLocks noGrp="1"/>
          </p:cNvSpPr>
          <p:nvPr>
            <p:ph type="title"/>
          </p:nvPr>
        </p:nvSpPr>
        <p:spPr>
          <a:xfrm>
            <a:off x="564600" y="752800"/>
            <a:ext cx="5154900" cy="1026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000"/>
              <a:buFont typeface="Poppins Medium"/>
              <a:buNone/>
              <a:defRPr sz="2000">
                <a:latin typeface="Poppins Medium"/>
                <a:ea typeface="Poppins Medium"/>
                <a:cs typeface="Poppins Medium"/>
                <a:sym typeface="Poppins Medium"/>
              </a:defRPr>
            </a:lvl1pPr>
            <a:lvl2pPr lvl="1" rtl="0">
              <a:spcBef>
                <a:spcPts val="0"/>
              </a:spcBef>
              <a:spcAft>
                <a:spcPts val="0"/>
              </a:spcAft>
              <a:buSzPts val="1400"/>
              <a:buFont typeface="Poppins Medium"/>
              <a:buNone/>
              <a:defRPr>
                <a:latin typeface="Poppins Medium"/>
                <a:ea typeface="Poppins Medium"/>
                <a:cs typeface="Poppins Medium"/>
                <a:sym typeface="Poppins Medium"/>
              </a:defRPr>
            </a:lvl2pPr>
            <a:lvl3pPr lvl="2" rtl="0">
              <a:spcBef>
                <a:spcPts val="0"/>
              </a:spcBef>
              <a:spcAft>
                <a:spcPts val="0"/>
              </a:spcAft>
              <a:buSzPts val="1400"/>
              <a:buFont typeface="Poppins Medium"/>
              <a:buNone/>
              <a:defRPr>
                <a:latin typeface="Poppins Medium"/>
                <a:ea typeface="Poppins Medium"/>
                <a:cs typeface="Poppins Medium"/>
                <a:sym typeface="Poppins Medium"/>
              </a:defRPr>
            </a:lvl3pPr>
            <a:lvl4pPr lvl="3" rtl="0">
              <a:spcBef>
                <a:spcPts val="0"/>
              </a:spcBef>
              <a:spcAft>
                <a:spcPts val="0"/>
              </a:spcAft>
              <a:buSzPts val="1400"/>
              <a:buFont typeface="Poppins Medium"/>
              <a:buNone/>
              <a:defRPr>
                <a:latin typeface="Poppins Medium"/>
                <a:ea typeface="Poppins Medium"/>
                <a:cs typeface="Poppins Medium"/>
                <a:sym typeface="Poppins Medium"/>
              </a:defRPr>
            </a:lvl4pPr>
            <a:lvl5pPr lvl="4" rtl="0">
              <a:spcBef>
                <a:spcPts val="0"/>
              </a:spcBef>
              <a:spcAft>
                <a:spcPts val="0"/>
              </a:spcAft>
              <a:buSzPts val="1400"/>
              <a:buFont typeface="Poppins Medium"/>
              <a:buNone/>
              <a:defRPr>
                <a:latin typeface="Poppins Medium"/>
                <a:ea typeface="Poppins Medium"/>
                <a:cs typeface="Poppins Medium"/>
                <a:sym typeface="Poppins Medium"/>
              </a:defRPr>
            </a:lvl5pPr>
            <a:lvl6pPr lvl="5" rtl="0">
              <a:spcBef>
                <a:spcPts val="0"/>
              </a:spcBef>
              <a:spcAft>
                <a:spcPts val="0"/>
              </a:spcAft>
              <a:buSzPts val="1400"/>
              <a:buFont typeface="Poppins Medium"/>
              <a:buNone/>
              <a:defRPr>
                <a:latin typeface="Poppins Medium"/>
                <a:ea typeface="Poppins Medium"/>
                <a:cs typeface="Poppins Medium"/>
                <a:sym typeface="Poppins Medium"/>
              </a:defRPr>
            </a:lvl6pPr>
            <a:lvl7pPr lvl="6" rtl="0">
              <a:spcBef>
                <a:spcPts val="0"/>
              </a:spcBef>
              <a:spcAft>
                <a:spcPts val="0"/>
              </a:spcAft>
              <a:buSzPts val="1400"/>
              <a:buFont typeface="Poppins Medium"/>
              <a:buNone/>
              <a:defRPr>
                <a:latin typeface="Poppins Medium"/>
                <a:ea typeface="Poppins Medium"/>
                <a:cs typeface="Poppins Medium"/>
                <a:sym typeface="Poppins Medium"/>
              </a:defRPr>
            </a:lvl7pPr>
            <a:lvl8pPr lvl="7" rtl="0">
              <a:spcBef>
                <a:spcPts val="0"/>
              </a:spcBef>
              <a:spcAft>
                <a:spcPts val="0"/>
              </a:spcAft>
              <a:buSzPts val="1400"/>
              <a:buFont typeface="Poppins Medium"/>
              <a:buNone/>
              <a:defRPr>
                <a:latin typeface="Poppins Medium"/>
                <a:ea typeface="Poppins Medium"/>
                <a:cs typeface="Poppins Medium"/>
                <a:sym typeface="Poppins Medium"/>
              </a:defRPr>
            </a:lvl8pPr>
            <a:lvl9pPr lvl="8" rtl="0">
              <a:spcBef>
                <a:spcPts val="0"/>
              </a:spcBef>
              <a:spcAft>
                <a:spcPts val="0"/>
              </a:spcAft>
              <a:buSzPts val="1400"/>
              <a:buFont typeface="Poppins Medium"/>
              <a:buNone/>
              <a:defRPr>
                <a:latin typeface="Poppins Medium"/>
                <a:ea typeface="Poppins Medium"/>
                <a:cs typeface="Poppins Medium"/>
                <a:sym typeface="Poppins Medium"/>
              </a:defRPr>
            </a:lvl9pPr>
          </a:lstStyle>
          <a:p>
            <a:endParaRPr/>
          </a:p>
        </p:txBody>
      </p:sp>
    </p:spTree>
    <p:extLst>
      <p:ext uri="{BB962C8B-B14F-4D97-AF65-F5344CB8AC3E}">
        <p14:creationId xmlns:p14="http://schemas.microsoft.com/office/powerpoint/2010/main" val="3682218240"/>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svg"/><Relationship Id="rId7"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57.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image" Target="../media/image79.jpeg"/><Relationship Id="rId1" Type="http://schemas.openxmlformats.org/officeDocument/2006/relationships/slideLayout" Target="../slideLayouts/slideLayout18.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32.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3" Type="http://schemas.openxmlformats.org/officeDocument/2006/relationships/image" Target="../media/image111.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image" Target="../media/image118.png"/><Relationship Id="rId2" Type="http://schemas.openxmlformats.org/officeDocument/2006/relationships/notesSlide" Target="../notesSlides/notesSlide5.xml"/><Relationship Id="rId16" Type="http://schemas.openxmlformats.org/officeDocument/2006/relationships/hyperlink" Target="https://vot-er.org/" TargetMode="External"/><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hyperlink" Target="https://vot-er.org/contact-us/" TargetMode="External"/><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33.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18" Type="http://schemas.openxmlformats.org/officeDocument/2006/relationships/hyperlink" Target="https://vot-er.org/" TargetMode="External"/><Relationship Id="rId3" Type="http://schemas.openxmlformats.org/officeDocument/2006/relationships/image" Target="../media/image119.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hyperlink" Target="https://vot-er.org/contact-us/" TargetMode="External"/><Relationship Id="rId2" Type="http://schemas.openxmlformats.org/officeDocument/2006/relationships/notesSlide" Target="../notesSlides/notesSlide6.xml"/><Relationship Id="rId16" Type="http://schemas.openxmlformats.org/officeDocument/2006/relationships/image" Target="../media/image121.png"/><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20.png"/><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3" Type="http://schemas.openxmlformats.org/officeDocument/2006/relationships/image" Target="../media/image122.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image" Target="../media/image123.png"/><Relationship Id="rId2" Type="http://schemas.openxmlformats.org/officeDocument/2006/relationships/notesSlide" Target="../notesSlides/notesSlide7.xml"/><Relationship Id="rId16" Type="http://schemas.openxmlformats.org/officeDocument/2006/relationships/hyperlink" Target="https://vot-er.org/" TargetMode="External"/><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hyperlink" Target="https://vot-er.org/contact-us/" TargetMode="External"/><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35.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18" Type="http://schemas.openxmlformats.org/officeDocument/2006/relationships/hyperlink" Target="https://vot-er.org/contact-us/" TargetMode="External"/><Relationship Id="rId3" Type="http://schemas.openxmlformats.org/officeDocument/2006/relationships/image" Target="../media/image105.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image" Target="../media/image125.png"/><Relationship Id="rId2" Type="http://schemas.openxmlformats.org/officeDocument/2006/relationships/notesSlide" Target="../notesSlides/notesSlide8.xml"/><Relationship Id="rId16" Type="http://schemas.openxmlformats.org/officeDocument/2006/relationships/image" Target="../media/image121.png"/><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24.png"/><Relationship Id="rId10" Type="http://schemas.openxmlformats.org/officeDocument/2006/relationships/hyperlink" Target="https://www.youtube.com/@vot-er5306" TargetMode="External"/><Relationship Id="rId19" Type="http://schemas.openxmlformats.org/officeDocument/2006/relationships/hyperlink" Target="https://vot-er.org/"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hyperlink" Target="https://www.linkedin.com/company/vot-er/" TargetMode="External"/><Relationship Id="rId13" Type="http://schemas.openxmlformats.org/officeDocument/2006/relationships/image" Target="../media/image115.png"/><Relationship Id="rId1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12.png"/><Relationship Id="rId12" Type="http://schemas.openxmlformats.org/officeDocument/2006/relationships/hyperlink" Target="https://www.youtube.com/@vot-er5306" TargetMode="External"/><Relationship Id="rId17" Type="http://schemas.openxmlformats.org/officeDocument/2006/relationships/image" Target="../media/image126.png"/><Relationship Id="rId2" Type="http://schemas.openxmlformats.org/officeDocument/2006/relationships/notesSlide" Target="../notesSlides/notesSlide9.xml"/><Relationship Id="rId16" Type="http://schemas.openxmlformats.org/officeDocument/2006/relationships/image" Target="../media/image117.png"/><Relationship Id="rId20" Type="http://schemas.openxmlformats.org/officeDocument/2006/relationships/hyperlink" Target="https://vot-er.org/" TargetMode="External"/><Relationship Id="rId1" Type="http://schemas.openxmlformats.org/officeDocument/2006/relationships/slideLayout" Target="../slideLayouts/slideLayout33.xml"/><Relationship Id="rId6" Type="http://schemas.openxmlformats.org/officeDocument/2006/relationships/hyperlink" Target="https://www.instagram.com/vot_er_org/" TargetMode="External"/><Relationship Id="rId11" Type="http://schemas.openxmlformats.org/officeDocument/2006/relationships/image" Target="../media/image114.png"/><Relationship Id="rId5" Type="http://schemas.openxmlformats.org/officeDocument/2006/relationships/image" Target="../media/image105.png"/><Relationship Id="rId15" Type="http://schemas.openxmlformats.org/officeDocument/2006/relationships/hyperlink" Target="https://www.facebook.com/vot.er.org" TargetMode="External"/><Relationship Id="rId10" Type="http://schemas.openxmlformats.org/officeDocument/2006/relationships/hyperlink" Target="https://twitter.com/vot_er_org" TargetMode="External"/><Relationship Id="rId19" Type="http://schemas.openxmlformats.org/officeDocument/2006/relationships/hyperlink" Target="https://vot-er.org/contact-us/" TargetMode="External"/><Relationship Id="rId4" Type="http://schemas.openxmlformats.org/officeDocument/2006/relationships/image" Target="../media/image121.png"/><Relationship Id="rId9" Type="http://schemas.openxmlformats.org/officeDocument/2006/relationships/image" Target="../media/image113.png"/><Relationship Id="rId14"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3" Type="http://schemas.openxmlformats.org/officeDocument/2006/relationships/image" Target="../media/image127.png"/><Relationship Id="rId7" Type="http://schemas.openxmlformats.org/officeDocument/2006/relationships/hyperlink" Target="https://www.linkedin.com/company/vot-er/" TargetMode="External"/><Relationship Id="rId12" Type="http://schemas.openxmlformats.org/officeDocument/2006/relationships/image" Target="../media/image115.png"/><Relationship Id="rId17" Type="http://schemas.openxmlformats.org/officeDocument/2006/relationships/hyperlink" Target="https://vot-er.org/" TargetMode="External"/><Relationship Id="rId2" Type="http://schemas.openxmlformats.org/officeDocument/2006/relationships/notesSlide" Target="../notesSlides/notesSlide10.xml"/><Relationship Id="rId16" Type="http://schemas.openxmlformats.org/officeDocument/2006/relationships/hyperlink" Target="https://vot-er.org/contact-us/" TargetMode="External"/><Relationship Id="rId1" Type="http://schemas.openxmlformats.org/officeDocument/2006/relationships/slideLayout" Target="../slideLayouts/slideLayout33.xml"/><Relationship Id="rId6" Type="http://schemas.openxmlformats.org/officeDocument/2006/relationships/image" Target="../media/image112.png"/><Relationship Id="rId11" Type="http://schemas.openxmlformats.org/officeDocument/2006/relationships/hyperlink" Target="https://www.youtube.com/@vot-er5306" TargetMode="External"/><Relationship Id="rId5" Type="http://schemas.openxmlformats.org/officeDocument/2006/relationships/hyperlink" Target="https://www.instagram.com/vot_er_org/" TargetMode="External"/><Relationship Id="rId15" Type="http://schemas.openxmlformats.org/officeDocument/2006/relationships/image" Target="../media/image117.png"/><Relationship Id="rId10" Type="http://schemas.openxmlformats.org/officeDocument/2006/relationships/image" Target="../media/image114.png"/><Relationship Id="rId4" Type="http://schemas.openxmlformats.org/officeDocument/2006/relationships/image" Target="../media/image128.png"/><Relationship Id="rId9" Type="http://schemas.openxmlformats.org/officeDocument/2006/relationships/hyperlink" Target="https://twitter.com/vot_er_org" TargetMode="External"/><Relationship Id="rId14" Type="http://schemas.openxmlformats.org/officeDocument/2006/relationships/hyperlink" Target="https://www.facebook.com/vot.er.org"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3" Type="http://schemas.openxmlformats.org/officeDocument/2006/relationships/image" Target="../media/image111.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hyperlink" Target="https://vot-er.org/" TargetMode="External"/><Relationship Id="rId2" Type="http://schemas.openxmlformats.org/officeDocument/2006/relationships/notesSlide" Target="../notesSlides/notesSlide11.xml"/><Relationship Id="rId16" Type="http://schemas.openxmlformats.org/officeDocument/2006/relationships/hyperlink" Target="https://vot-er.org/contact-us/" TargetMode="External"/><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29.jpg"/><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39.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18" Type="http://schemas.openxmlformats.org/officeDocument/2006/relationships/image" Target="../media/image133.png"/><Relationship Id="rId3" Type="http://schemas.openxmlformats.org/officeDocument/2006/relationships/image" Target="../media/image105.png"/><Relationship Id="rId21" Type="http://schemas.openxmlformats.org/officeDocument/2006/relationships/image" Target="../media/image134.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image" Target="../media/image132.png"/><Relationship Id="rId2" Type="http://schemas.openxmlformats.org/officeDocument/2006/relationships/notesSlide" Target="../notesSlides/notesSlide12.xml"/><Relationship Id="rId16" Type="http://schemas.openxmlformats.org/officeDocument/2006/relationships/image" Target="../media/image131.png"/><Relationship Id="rId20" Type="http://schemas.openxmlformats.org/officeDocument/2006/relationships/hyperlink" Target="https://vot-er.org/" TargetMode="External"/><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30.png"/><Relationship Id="rId10" Type="http://schemas.openxmlformats.org/officeDocument/2006/relationships/hyperlink" Target="https://www.youtube.com/@vot-er5306" TargetMode="External"/><Relationship Id="rId19" Type="http://schemas.openxmlformats.org/officeDocument/2006/relationships/hyperlink" Target="https://vot-er.org/contact-us/"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hyperlink" Target="https://www.youtube.com/@vot-er5306" TargetMode="External"/><Relationship Id="rId18" Type="http://schemas.openxmlformats.org/officeDocument/2006/relationships/image" Target="../media/image136.png"/><Relationship Id="rId3" Type="http://schemas.openxmlformats.org/officeDocument/2006/relationships/image" Target="../media/image105.png"/><Relationship Id="rId7" Type="http://schemas.openxmlformats.org/officeDocument/2006/relationships/hyperlink" Target="https://www.instagram.com/vot_er_org/" TargetMode="External"/><Relationship Id="rId12" Type="http://schemas.openxmlformats.org/officeDocument/2006/relationships/image" Target="../media/image114.png"/><Relationship Id="rId17" Type="http://schemas.openxmlformats.org/officeDocument/2006/relationships/image" Target="../media/image117.png"/><Relationship Id="rId2" Type="http://schemas.openxmlformats.org/officeDocument/2006/relationships/notesSlide" Target="../notesSlides/notesSlide13.xml"/><Relationship Id="rId16" Type="http://schemas.openxmlformats.org/officeDocument/2006/relationships/hyperlink" Target="https://www.facebook.com/vot.er.org" TargetMode="External"/><Relationship Id="rId1" Type="http://schemas.openxmlformats.org/officeDocument/2006/relationships/slideLayout" Target="../slideLayouts/slideLayout33.xml"/><Relationship Id="rId6" Type="http://schemas.openxmlformats.org/officeDocument/2006/relationships/hyperlink" Target="https://vot-er.org/" TargetMode="External"/><Relationship Id="rId11" Type="http://schemas.openxmlformats.org/officeDocument/2006/relationships/hyperlink" Target="https://twitter.com/vot_er_org" TargetMode="External"/><Relationship Id="rId5" Type="http://schemas.openxmlformats.org/officeDocument/2006/relationships/hyperlink" Target="https://vot-er.org/contact-us/" TargetMode="External"/><Relationship Id="rId1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135.png"/><Relationship Id="rId9" Type="http://schemas.openxmlformats.org/officeDocument/2006/relationships/hyperlink" Target="https://www.linkedin.com/company/vot-er/" TargetMode="External"/><Relationship Id="rId14" Type="http://schemas.openxmlformats.org/officeDocument/2006/relationships/image" Target="../media/image115.png"/></Relationships>
</file>

<file path=ppt/slides/_rels/slide41.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3" Type="http://schemas.openxmlformats.org/officeDocument/2006/relationships/image" Target="../media/image111.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hyperlink" Target="https://vot-er.org/" TargetMode="External"/><Relationship Id="rId2" Type="http://schemas.openxmlformats.org/officeDocument/2006/relationships/notesSlide" Target="../notesSlides/notesSlide14.xml"/><Relationship Id="rId16" Type="http://schemas.openxmlformats.org/officeDocument/2006/relationships/hyperlink" Target="https://vot-er.org/contact-us/" TargetMode="External"/><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37.png"/><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42.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18" Type="http://schemas.openxmlformats.org/officeDocument/2006/relationships/hyperlink" Target="https://vot-er.org/" TargetMode="External"/><Relationship Id="rId3" Type="http://schemas.openxmlformats.org/officeDocument/2006/relationships/image" Target="../media/image105.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hyperlink" Target="https://vot-er.org/contact-us/" TargetMode="External"/><Relationship Id="rId2" Type="http://schemas.openxmlformats.org/officeDocument/2006/relationships/notesSlide" Target="../notesSlides/notesSlide15.xml"/><Relationship Id="rId16" Type="http://schemas.openxmlformats.org/officeDocument/2006/relationships/image" Target="../media/image139.png"/><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38.png"/><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hyperlink" Target="https://www.youtube.com/@vot-er5306" TargetMode="External"/><Relationship Id="rId3" Type="http://schemas.openxmlformats.org/officeDocument/2006/relationships/image" Target="../media/image140.jpg"/><Relationship Id="rId7" Type="http://schemas.openxmlformats.org/officeDocument/2006/relationships/hyperlink" Target="https://www.instagram.com/vot_er_org/" TargetMode="External"/><Relationship Id="rId12" Type="http://schemas.openxmlformats.org/officeDocument/2006/relationships/image" Target="../media/image114.png"/><Relationship Id="rId17" Type="http://schemas.openxmlformats.org/officeDocument/2006/relationships/image" Target="../media/image117.png"/><Relationship Id="rId2" Type="http://schemas.openxmlformats.org/officeDocument/2006/relationships/notesSlide" Target="../notesSlides/notesSlide16.xml"/><Relationship Id="rId16" Type="http://schemas.openxmlformats.org/officeDocument/2006/relationships/hyperlink" Target="https://www.facebook.com/vot.er.org" TargetMode="External"/><Relationship Id="rId1" Type="http://schemas.openxmlformats.org/officeDocument/2006/relationships/slideLayout" Target="../slideLayouts/slideLayout33.xml"/><Relationship Id="rId6" Type="http://schemas.openxmlformats.org/officeDocument/2006/relationships/hyperlink" Target="https://vot-er.org/" TargetMode="External"/><Relationship Id="rId11" Type="http://schemas.openxmlformats.org/officeDocument/2006/relationships/hyperlink" Target="https://twitter.com/vot_er_org" TargetMode="External"/><Relationship Id="rId5" Type="http://schemas.openxmlformats.org/officeDocument/2006/relationships/hyperlink" Target="https://vot-er.org/contact-us/" TargetMode="External"/><Relationship Id="rId1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105.png"/><Relationship Id="rId9" Type="http://schemas.openxmlformats.org/officeDocument/2006/relationships/hyperlink" Target="https://www.linkedin.com/company/vot-er/" TargetMode="External"/><Relationship Id="rId14"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openxmlformats.org/officeDocument/2006/relationships/hyperlink" Target="https://twitter.com/vot_er_org" TargetMode="External"/><Relationship Id="rId13" Type="http://schemas.openxmlformats.org/officeDocument/2006/relationships/hyperlink" Target="https://www.facebook.com/vot.er.org" TargetMode="External"/><Relationship Id="rId3" Type="http://schemas.openxmlformats.org/officeDocument/2006/relationships/image" Target="../media/image111.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hyperlink" Target="https://vot-er.org/" TargetMode="External"/><Relationship Id="rId2" Type="http://schemas.openxmlformats.org/officeDocument/2006/relationships/notesSlide" Target="../notesSlides/notesSlide17.xml"/><Relationship Id="rId16" Type="http://schemas.openxmlformats.org/officeDocument/2006/relationships/hyperlink" Target="https://vot-er.org/contact-us/" TargetMode="External"/><Relationship Id="rId1" Type="http://schemas.openxmlformats.org/officeDocument/2006/relationships/slideLayout" Target="../slideLayouts/slideLayout33.xml"/><Relationship Id="rId6" Type="http://schemas.openxmlformats.org/officeDocument/2006/relationships/hyperlink" Target="https://www.linkedin.com/company/vot-er/" TargetMode="External"/><Relationship Id="rId11" Type="http://schemas.openxmlformats.org/officeDocument/2006/relationships/image" Target="../media/image115.png"/><Relationship Id="rId5" Type="http://schemas.openxmlformats.org/officeDocument/2006/relationships/image" Target="../media/image112.png"/><Relationship Id="rId15" Type="http://schemas.openxmlformats.org/officeDocument/2006/relationships/image" Target="../media/image136.png"/><Relationship Id="rId10" Type="http://schemas.openxmlformats.org/officeDocument/2006/relationships/hyperlink" Target="https://www.youtube.com/@vot-er5306" TargetMode="External"/><Relationship Id="rId4" Type="http://schemas.openxmlformats.org/officeDocument/2006/relationships/hyperlink" Target="https://www.instagram.com/vot_er_org/" TargetMode="External"/><Relationship Id="rId9" Type="http://schemas.openxmlformats.org/officeDocument/2006/relationships/image" Target="../media/image114.png"/><Relationship Id="rId14" Type="http://schemas.openxmlformats.org/officeDocument/2006/relationships/image" Target="../media/image117.png"/></Relationships>
</file>

<file path=ppt/slides/_rels/slide4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18" Type="http://schemas.openxmlformats.org/officeDocument/2006/relationships/hyperlink" Target="https://vot-er.org/" TargetMode="External"/><Relationship Id="rId3" Type="http://schemas.openxmlformats.org/officeDocument/2006/relationships/image" Target="../media/image141.jpg"/><Relationship Id="rId21" Type="http://schemas.openxmlformats.org/officeDocument/2006/relationships/image" Target="../media/image144.png"/><Relationship Id="rId7" Type="http://schemas.openxmlformats.org/officeDocument/2006/relationships/hyperlink" Target="https://www.linkedin.com/company/vot-er/" TargetMode="External"/><Relationship Id="rId12" Type="http://schemas.openxmlformats.org/officeDocument/2006/relationships/image" Target="../media/image115.png"/><Relationship Id="rId17" Type="http://schemas.openxmlformats.org/officeDocument/2006/relationships/hyperlink" Target="https://vot-er.org/contact-us/" TargetMode="External"/><Relationship Id="rId2" Type="http://schemas.openxmlformats.org/officeDocument/2006/relationships/notesSlide" Target="../notesSlides/notesSlide18.xml"/><Relationship Id="rId16" Type="http://schemas.openxmlformats.org/officeDocument/2006/relationships/hyperlink" Target="https://link.vot-er.org/order-badge" TargetMode="External"/><Relationship Id="rId20" Type="http://schemas.openxmlformats.org/officeDocument/2006/relationships/image" Target="../media/image143.png"/><Relationship Id="rId1" Type="http://schemas.openxmlformats.org/officeDocument/2006/relationships/slideLayout" Target="../slideLayouts/slideLayout33.xml"/><Relationship Id="rId6" Type="http://schemas.openxmlformats.org/officeDocument/2006/relationships/image" Target="../media/image112.png"/><Relationship Id="rId11" Type="http://schemas.openxmlformats.org/officeDocument/2006/relationships/hyperlink" Target="https://www.youtube.com/@vot-er5306" TargetMode="External"/><Relationship Id="rId5" Type="http://schemas.openxmlformats.org/officeDocument/2006/relationships/hyperlink" Target="https://www.instagram.com/vot_er_org/" TargetMode="External"/><Relationship Id="rId15" Type="http://schemas.openxmlformats.org/officeDocument/2006/relationships/image" Target="../media/image117.png"/><Relationship Id="rId10" Type="http://schemas.openxmlformats.org/officeDocument/2006/relationships/image" Target="../media/image114.png"/><Relationship Id="rId19" Type="http://schemas.openxmlformats.org/officeDocument/2006/relationships/image" Target="../media/image142.jpg"/><Relationship Id="rId4" Type="http://schemas.openxmlformats.org/officeDocument/2006/relationships/image" Target="../media/image105.png"/><Relationship Id="rId9" Type="http://schemas.openxmlformats.org/officeDocument/2006/relationships/hyperlink" Target="https://twitter.com/vot_er_org" TargetMode="External"/><Relationship Id="rId14" Type="http://schemas.openxmlformats.org/officeDocument/2006/relationships/hyperlink" Target="https://www.facebook.com/vot.er.or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ourhomes-ourvotes.org/affiliat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ourhomes-ourvotes.org/housing-providers-counci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www.ourhomes-ourvotes.org/resource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nam04.safelinks.protection.outlook.com/?url=https%3A%2F%2Fnationalvoterregistrationday.org%2F2024-partner-sign-up%2F%3Fpartner%3Dnlihc24%26source24%3Dpp&amp;data=05%7C02%7C%7C5b8cc9670bf94a4a7e6008dc4f4774de%7Cd9ab7747cd104372b0b3229c61592adf%7C0%7C0%7C638472415595930536%7CUnknown%7CTWFpbGZsb3d8eyJWIjoiMC4wLjAwMDAiLCJQIjoiV2luMzIiLCJBTiI6Ik1haWwiLCJXVCI6Mn0%3D%7C40000%7C%7C%7C&amp;sdata=C9aaG6TFRO%2B5fE%2BAPGKnioKjAG3aC%2FG9dRiVowX67y8%3D&amp;reserved=0" TargetMode="External"/><Relationship Id="rId2" Type="http://schemas.openxmlformats.org/officeDocument/2006/relationships/hyperlink" Target="https://nationalvoterregistrationday.org/2024-partner-sign-up/?partner=nlihc24&amp;source24=pp" TargetMode="Externa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1.sv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image" Target="../media/image10.png"/><Relationship Id="rId16" Type="http://schemas.openxmlformats.org/officeDocument/2006/relationships/image" Target="../media/image23.sv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474E3-50A4-EAA3-63B1-CED8438E82FB}"/>
              </a:ext>
            </a:extLst>
          </p:cNvPr>
          <p:cNvSpPr txBox="1">
            <a:spLocks noGrp="1"/>
          </p:cNvSpPr>
          <p:nvPr>
            <p:ph type="ctrTitle"/>
          </p:nvPr>
        </p:nvSpPr>
        <p:spPr>
          <a:xfrm>
            <a:off x="0" y="4285813"/>
            <a:ext cx="9144000" cy="2585323"/>
          </a:xfrm>
          <a:prstGeom prst="rect">
            <a:avLst/>
          </a:prstGeom>
          <a:noFill/>
        </p:spPr>
        <p:txBody>
          <a:bodyPr wrap="square" rtlCol="0">
            <a:spAutoFit/>
          </a:bodyPr>
          <a:lstStyle/>
          <a:p>
            <a:pPr algn="ctr" defTabSz="685800">
              <a:defRPr/>
            </a:pPr>
            <a:br>
              <a:rPr lang="en-US" sz="3600" i="1" dirty="0">
                <a:latin typeface="Calibri" panose="020F0502020204030204"/>
              </a:rPr>
            </a:br>
            <a:r>
              <a:rPr lang="en-US" sz="3600" i="1" dirty="0">
                <a:latin typeface="Calibri" panose="020F0502020204030204"/>
              </a:rPr>
              <a:t>Our Homes, Our Votes</a:t>
            </a:r>
            <a:r>
              <a:rPr lang="en-US" sz="3600" dirty="0">
                <a:latin typeface="Calibri" panose="020F0502020204030204"/>
              </a:rPr>
              <a:t>: Forming Partnerships in Your Community</a:t>
            </a:r>
            <a:br>
              <a:rPr lang="en-US" sz="3600" dirty="0">
                <a:latin typeface="Calibri" panose="020F0502020204030204"/>
              </a:rPr>
            </a:br>
            <a:br>
              <a:rPr lang="en-US" sz="3600" dirty="0">
                <a:latin typeface="Calibri" panose="020F0502020204030204"/>
              </a:rPr>
            </a:br>
            <a:r>
              <a:rPr lang="en-US" sz="3600" dirty="0">
                <a:latin typeface="Calibri" panose="020F0502020204030204"/>
              </a:rPr>
              <a:t>June 3, 2024</a:t>
            </a:r>
            <a:endParaRPr lang="en-US" sz="3600" b="1" dirty="0">
              <a:solidFill>
                <a:srgbClr val="0280C6"/>
              </a:solidFill>
              <a:latin typeface="Calibri" panose="020F0502020204030204"/>
            </a:endParaRPr>
          </a:p>
        </p:txBody>
      </p:sp>
    </p:spTree>
    <p:extLst>
      <p:ext uri="{BB962C8B-B14F-4D97-AF65-F5344CB8AC3E}">
        <p14:creationId xmlns:p14="http://schemas.microsoft.com/office/powerpoint/2010/main" val="152137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4689618" y="1193072"/>
            <a:ext cx="3547587" cy="940353"/>
            <a:chOff x="0" y="0"/>
            <a:chExt cx="10661970" cy="1922699"/>
          </a:xfrm>
        </p:grpSpPr>
        <p:sp>
          <p:nvSpPr>
            <p:cNvPr id="3" name="Freeform 3"/>
            <p:cNvSpPr/>
            <p:nvPr/>
          </p:nvSpPr>
          <p:spPr>
            <a:xfrm>
              <a:off x="31750" y="31750"/>
              <a:ext cx="10598470" cy="1859199"/>
            </a:xfrm>
            <a:custGeom>
              <a:avLst/>
              <a:gdLst/>
              <a:ahLst/>
              <a:cxnLst/>
              <a:rect l="l" t="t" r="r" b="b"/>
              <a:pathLst>
                <a:path w="10598470" h="1859199">
                  <a:moveTo>
                    <a:pt x="10505760" y="1859199"/>
                  </a:moveTo>
                  <a:lnTo>
                    <a:pt x="92710" y="1859199"/>
                  </a:lnTo>
                  <a:cubicBezTo>
                    <a:pt x="41910" y="1859199"/>
                    <a:pt x="0" y="1817289"/>
                    <a:pt x="0" y="1766489"/>
                  </a:cubicBezTo>
                  <a:lnTo>
                    <a:pt x="0" y="92710"/>
                  </a:lnTo>
                  <a:cubicBezTo>
                    <a:pt x="0" y="41910"/>
                    <a:pt x="41910" y="0"/>
                    <a:pt x="92710" y="0"/>
                  </a:cubicBezTo>
                  <a:lnTo>
                    <a:pt x="10504491" y="0"/>
                  </a:lnTo>
                  <a:cubicBezTo>
                    <a:pt x="10555291" y="0"/>
                    <a:pt x="10597200" y="41910"/>
                    <a:pt x="10597200" y="92710"/>
                  </a:cubicBezTo>
                  <a:lnTo>
                    <a:pt x="10597200" y="1765219"/>
                  </a:lnTo>
                  <a:cubicBezTo>
                    <a:pt x="10598470" y="1817289"/>
                    <a:pt x="10556560" y="1859199"/>
                    <a:pt x="10505760" y="1859199"/>
                  </a:cubicBezTo>
                  <a:close/>
                </a:path>
              </a:pathLst>
            </a:custGeom>
            <a:solidFill>
              <a:srgbClr val="7A60AA"/>
            </a:solidFill>
          </p:spPr>
          <p:txBody>
            <a:bodyPr/>
            <a:lstStyle/>
            <a:p>
              <a:endParaRPr lang="en-US"/>
            </a:p>
          </p:txBody>
        </p:sp>
        <p:sp>
          <p:nvSpPr>
            <p:cNvPr id="4" name="Freeform 4"/>
            <p:cNvSpPr/>
            <p:nvPr/>
          </p:nvSpPr>
          <p:spPr>
            <a:xfrm>
              <a:off x="0" y="0"/>
              <a:ext cx="10661970" cy="1922699"/>
            </a:xfrm>
            <a:custGeom>
              <a:avLst/>
              <a:gdLst/>
              <a:ahLst/>
              <a:cxnLst/>
              <a:rect l="l" t="t" r="r" b="b"/>
              <a:pathLst>
                <a:path w="10661970" h="1922699">
                  <a:moveTo>
                    <a:pt x="10537510" y="59690"/>
                  </a:moveTo>
                  <a:cubicBezTo>
                    <a:pt x="10573070" y="59690"/>
                    <a:pt x="10602280" y="88900"/>
                    <a:pt x="10602280" y="124460"/>
                  </a:cubicBezTo>
                  <a:lnTo>
                    <a:pt x="10602280" y="1798239"/>
                  </a:lnTo>
                  <a:cubicBezTo>
                    <a:pt x="10602280" y="1833799"/>
                    <a:pt x="10573070" y="1863009"/>
                    <a:pt x="10537510" y="1863009"/>
                  </a:cubicBezTo>
                  <a:lnTo>
                    <a:pt x="124460" y="1863009"/>
                  </a:lnTo>
                  <a:cubicBezTo>
                    <a:pt x="88900" y="1863009"/>
                    <a:pt x="59690" y="1833799"/>
                    <a:pt x="59690" y="1798239"/>
                  </a:cubicBezTo>
                  <a:lnTo>
                    <a:pt x="59690" y="124460"/>
                  </a:lnTo>
                  <a:cubicBezTo>
                    <a:pt x="59690" y="88900"/>
                    <a:pt x="88900" y="59690"/>
                    <a:pt x="124460" y="59690"/>
                  </a:cubicBezTo>
                  <a:lnTo>
                    <a:pt x="10537510" y="59690"/>
                  </a:lnTo>
                  <a:moveTo>
                    <a:pt x="10537510" y="0"/>
                  </a:moveTo>
                  <a:lnTo>
                    <a:pt x="124460" y="0"/>
                  </a:lnTo>
                  <a:cubicBezTo>
                    <a:pt x="55880" y="0"/>
                    <a:pt x="0" y="55880"/>
                    <a:pt x="0" y="124460"/>
                  </a:cubicBezTo>
                  <a:lnTo>
                    <a:pt x="0" y="1798239"/>
                  </a:lnTo>
                  <a:cubicBezTo>
                    <a:pt x="0" y="1866819"/>
                    <a:pt x="55880" y="1922699"/>
                    <a:pt x="124460" y="1922699"/>
                  </a:cubicBezTo>
                  <a:lnTo>
                    <a:pt x="10537510" y="1922699"/>
                  </a:lnTo>
                  <a:cubicBezTo>
                    <a:pt x="10606091" y="1922699"/>
                    <a:pt x="10661970" y="1866819"/>
                    <a:pt x="10661970" y="1798239"/>
                  </a:cubicBezTo>
                  <a:lnTo>
                    <a:pt x="10661970" y="124460"/>
                  </a:lnTo>
                  <a:cubicBezTo>
                    <a:pt x="10661970" y="55880"/>
                    <a:pt x="10606091" y="0"/>
                    <a:pt x="10537510" y="0"/>
                  </a:cubicBezTo>
                  <a:close/>
                </a:path>
              </a:pathLst>
            </a:custGeom>
            <a:solidFill>
              <a:srgbClr val="191919"/>
            </a:solidFill>
          </p:spPr>
          <p:txBody>
            <a:bodyPr/>
            <a:lstStyle/>
            <a:p>
              <a:endParaRPr lang="en-US"/>
            </a:p>
          </p:txBody>
        </p:sp>
      </p:grpSp>
      <p:sp>
        <p:nvSpPr>
          <p:cNvPr id="5" name="TextBox 5"/>
          <p:cNvSpPr txBox="1"/>
          <p:nvPr/>
        </p:nvSpPr>
        <p:spPr>
          <a:xfrm>
            <a:off x="5235867" y="1302117"/>
            <a:ext cx="3001337" cy="804516"/>
          </a:xfrm>
          <a:prstGeom prst="rect">
            <a:avLst/>
          </a:prstGeom>
        </p:spPr>
        <p:txBody>
          <a:bodyPr lIns="0" tIns="0" rIns="0" bIns="0" rtlCol="0" anchor="t">
            <a:spAutoFit/>
          </a:bodyPr>
          <a:lstStyle/>
          <a:p>
            <a:pPr defTabSz="457200">
              <a:lnSpc>
                <a:spcPts val="1560"/>
              </a:lnSpc>
            </a:pPr>
            <a:r>
              <a:rPr lang="en-US" sz="1200" dirty="0">
                <a:solidFill>
                  <a:srgbClr val="FFFFFF"/>
                </a:solidFill>
                <a:latin typeface="Roboto 1"/>
              </a:rPr>
              <a:t>DO NOT HAVE A DRIVER’S LICENSE WITH </a:t>
            </a:r>
          </a:p>
          <a:p>
            <a:pPr defTabSz="457200">
              <a:lnSpc>
                <a:spcPts val="1560"/>
              </a:lnSpc>
            </a:pPr>
            <a:r>
              <a:rPr lang="en-US" sz="1200" dirty="0">
                <a:solidFill>
                  <a:srgbClr val="FFFFFF"/>
                </a:solidFill>
                <a:latin typeface="Roboto 1"/>
              </a:rPr>
              <a:t>THEIR CURRENT NAME AND/OR ADDRESS </a:t>
            </a:r>
          </a:p>
        </p:txBody>
      </p:sp>
      <p:grpSp>
        <p:nvGrpSpPr>
          <p:cNvPr id="6" name="Group 6"/>
          <p:cNvGrpSpPr/>
          <p:nvPr/>
        </p:nvGrpSpPr>
        <p:grpSpPr>
          <a:xfrm>
            <a:off x="292630" y="1533675"/>
            <a:ext cx="3691034" cy="4067623"/>
            <a:chOff x="0" y="0"/>
            <a:chExt cx="11093090" cy="12224896"/>
          </a:xfrm>
        </p:grpSpPr>
        <p:sp>
          <p:nvSpPr>
            <p:cNvPr id="7" name="Freeform 7"/>
            <p:cNvSpPr/>
            <p:nvPr/>
          </p:nvSpPr>
          <p:spPr>
            <a:xfrm>
              <a:off x="31750" y="31750"/>
              <a:ext cx="11029590" cy="12161396"/>
            </a:xfrm>
            <a:custGeom>
              <a:avLst/>
              <a:gdLst/>
              <a:ahLst/>
              <a:cxnLst/>
              <a:rect l="l" t="t" r="r" b="b"/>
              <a:pathLst>
                <a:path w="11029590" h="12161396">
                  <a:moveTo>
                    <a:pt x="10936880" y="12161396"/>
                  </a:moveTo>
                  <a:lnTo>
                    <a:pt x="92710" y="12161396"/>
                  </a:lnTo>
                  <a:cubicBezTo>
                    <a:pt x="41910" y="12161396"/>
                    <a:pt x="0" y="12119486"/>
                    <a:pt x="0" y="12068686"/>
                  </a:cubicBezTo>
                  <a:lnTo>
                    <a:pt x="0" y="92710"/>
                  </a:lnTo>
                  <a:cubicBezTo>
                    <a:pt x="0" y="41910"/>
                    <a:pt x="41910" y="0"/>
                    <a:pt x="92710" y="0"/>
                  </a:cubicBezTo>
                  <a:lnTo>
                    <a:pt x="10935610" y="0"/>
                  </a:lnTo>
                  <a:cubicBezTo>
                    <a:pt x="10986410" y="0"/>
                    <a:pt x="11028320" y="41910"/>
                    <a:pt x="11028320" y="92710"/>
                  </a:cubicBezTo>
                  <a:lnTo>
                    <a:pt x="11028320" y="12067416"/>
                  </a:lnTo>
                  <a:cubicBezTo>
                    <a:pt x="11029590" y="12119486"/>
                    <a:pt x="10987680" y="12161396"/>
                    <a:pt x="10936880" y="12161396"/>
                  </a:cubicBezTo>
                  <a:close/>
                </a:path>
              </a:pathLst>
            </a:custGeom>
            <a:solidFill>
              <a:srgbClr val="FFFFFF"/>
            </a:solidFill>
          </p:spPr>
          <p:txBody>
            <a:bodyPr/>
            <a:lstStyle/>
            <a:p>
              <a:endParaRPr lang="en-US"/>
            </a:p>
          </p:txBody>
        </p:sp>
        <p:sp>
          <p:nvSpPr>
            <p:cNvPr id="8" name="Freeform 8"/>
            <p:cNvSpPr/>
            <p:nvPr/>
          </p:nvSpPr>
          <p:spPr>
            <a:xfrm>
              <a:off x="0" y="0"/>
              <a:ext cx="11093090" cy="12224896"/>
            </a:xfrm>
            <a:custGeom>
              <a:avLst/>
              <a:gdLst/>
              <a:ahLst/>
              <a:cxnLst/>
              <a:rect l="l" t="t" r="r" b="b"/>
              <a:pathLst>
                <a:path w="11093090" h="12224896">
                  <a:moveTo>
                    <a:pt x="10968630" y="59690"/>
                  </a:moveTo>
                  <a:cubicBezTo>
                    <a:pt x="11004190" y="59690"/>
                    <a:pt x="11033400" y="88900"/>
                    <a:pt x="11033400" y="124460"/>
                  </a:cubicBezTo>
                  <a:lnTo>
                    <a:pt x="11033400" y="12100436"/>
                  </a:lnTo>
                  <a:cubicBezTo>
                    <a:pt x="11033400" y="12135996"/>
                    <a:pt x="11004190" y="12165206"/>
                    <a:pt x="10968630" y="12165206"/>
                  </a:cubicBezTo>
                  <a:lnTo>
                    <a:pt x="124460" y="12165206"/>
                  </a:lnTo>
                  <a:cubicBezTo>
                    <a:pt x="88900" y="12165206"/>
                    <a:pt x="59690" y="12135996"/>
                    <a:pt x="59690" y="12100436"/>
                  </a:cubicBezTo>
                  <a:lnTo>
                    <a:pt x="59690" y="124460"/>
                  </a:lnTo>
                  <a:cubicBezTo>
                    <a:pt x="59690" y="88900"/>
                    <a:pt x="88900" y="59690"/>
                    <a:pt x="124460" y="59690"/>
                  </a:cubicBezTo>
                  <a:lnTo>
                    <a:pt x="10968630" y="59690"/>
                  </a:lnTo>
                  <a:moveTo>
                    <a:pt x="10968630" y="0"/>
                  </a:moveTo>
                  <a:lnTo>
                    <a:pt x="124460" y="0"/>
                  </a:lnTo>
                  <a:cubicBezTo>
                    <a:pt x="55880" y="0"/>
                    <a:pt x="0" y="55880"/>
                    <a:pt x="0" y="124460"/>
                  </a:cubicBezTo>
                  <a:lnTo>
                    <a:pt x="0" y="12100436"/>
                  </a:lnTo>
                  <a:cubicBezTo>
                    <a:pt x="0" y="12169016"/>
                    <a:pt x="55880" y="12224896"/>
                    <a:pt x="124460" y="12224896"/>
                  </a:cubicBezTo>
                  <a:lnTo>
                    <a:pt x="10968630" y="12224896"/>
                  </a:lnTo>
                  <a:cubicBezTo>
                    <a:pt x="11037210" y="12224896"/>
                    <a:pt x="11093090" y="12169016"/>
                    <a:pt x="11093090" y="12100436"/>
                  </a:cubicBezTo>
                  <a:lnTo>
                    <a:pt x="11093090" y="124460"/>
                  </a:lnTo>
                  <a:cubicBezTo>
                    <a:pt x="11093090" y="55880"/>
                    <a:pt x="11037210" y="0"/>
                    <a:pt x="10968630" y="0"/>
                  </a:cubicBezTo>
                  <a:close/>
                </a:path>
              </a:pathLst>
            </a:custGeom>
            <a:solidFill>
              <a:srgbClr val="191919"/>
            </a:solidFill>
          </p:spPr>
          <p:txBody>
            <a:bodyPr/>
            <a:lstStyle/>
            <a:p>
              <a:endParaRPr lang="en-US"/>
            </a:p>
          </p:txBody>
        </p:sp>
      </p:grpSp>
      <p:sp>
        <p:nvSpPr>
          <p:cNvPr id="9" name="TextBox 9"/>
          <p:cNvSpPr txBox="1"/>
          <p:nvPr/>
        </p:nvSpPr>
        <p:spPr>
          <a:xfrm>
            <a:off x="461653" y="1861392"/>
            <a:ext cx="3311397" cy="320601"/>
          </a:xfrm>
          <a:prstGeom prst="rect">
            <a:avLst/>
          </a:prstGeom>
        </p:spPr>
        <p:txBody>
          <a:bodyPr lIns="0" tIns="0" rIns="0" bIns="0" rtlCol="0" anchor="t">
            <a:spAutoFit/>
          </a:bodyPr>
          <a:lstStyle/>
          <a:p>
            <a:pPr algn="ctr" defTabSz="457200">
              <a:lnSpc>
                <a:spcPts val="2520"/>
              </a:lnSpc>
            </a:pPr>
            <a:r>
              <a:rPr lang="en-US" sz="2400">
                <a:solidFill>
                  <a:srgbClr val="292668"/>
                </a:solidFill>
                <a:latin typeface="Roboto Condensed"/>
              </a:rPr>
              <a:t>Unequal Impact </a:t>
            </a:r>
          </a:p>
        </p:txBody>
      </p:sp>
      <p:sp>
        <p:nvSpPr>
          <p:cNvPr id="10" name="TextBox 10"/>
          <p:cNvSpPr txBox="1"/>
          <p:nvPr/>
        </p:nvSpPr>
        <p:spPr>
          <a:xfrm>
            <a:off x="461653" y="2314360"/>
            <a:ext cx="3051679" cy="675634"/>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Americans who are </a:t>
            </a:r>
            <a:r>
              <a:rPr lang="en-US" sz="1400">
                <a:solidFill>
                  <a:srgbClr val="000000"/>
                </a:solidFill>
                <a:latin typeface="Roboto 1 Bold"/>
              </a:rPr>
              <a:t>disproportionately less likely</a:t>
            </a:r>
            <a:r>
              <a:rPr lang="en-US" sz="1400">
                <a:solidFill>
                  <a:srgbClr val="000000"/>
                </a:solidFill>
                <a:latin typeface="Roboto 1"/>
              </a:rPr>
              <a:t> </a:t>
            </a:r>
            <a:r>
              <a:rPr lang="en-US" sz="1400">
                <a:solidFill>
                  <a:srgbClr val="000000"/>
                </a:solidFill>
                <a:latin typeface="Roboto 1 Bold"/>
              </a:rPr>
              <a:t>to have a current driver’s license</a:t>
            </a:r>
            <a:r>
              <a:rPr lang="en-US" sz="1400">
                <a:solidFill>
                  <a:srgbClr val="000000"/>
                </a:solidFill>
                <a:latin typeface="Roboto 1"/>
              </a:rPr>
              <a:t> include:  </a:t>
            </a:r>
          </a:p>
        </p:txBody>
      </p:sp>
      <p:sp>
        <p:nvSpPr>
          <p:cNvPr id="11" name="TextBox 11"/>
          <p:cNvSpPr txBox="1"/>
          <p:nvPr/>
        </p:nvSpPr>
        <p:spPr>
          <a:xfrm>
            <a:off x="461653" y="3091339"/>
            <a:ext cx="1815334" cy="213969"/>
          </a:xfrm>
          <a:prstGeom prst="rect">
            <a:avLst/>
          </a:prstGeom>
        </p:spPr>
        <p:txBody>
          <a:bodyPr lIns="0" tIns="0" rIns="0" bIns="0" rtlCol="0" anchor="t">
            <a:spAutoFit/>
          </a:bodyPr>
          <a:lstStyle/>
          <a:p>
            <a:pPr marL="302260" lvl="1" indent="-151130" defTabSz="457200">
              <a:lnSpc>
                <a:spcPts val="1820"/>
              </a:lnSpc>
              <a:buFont typeface="Arial"/>
              <a:buChar char="•"/>
            </a:pPr>
            <a:r>
              <a:rPr lang="en-US" sz="1400">
                <a:solidFill>
                  <a:srgbClr val="000000"/>
                </a:solidFill>
                <a:latin typeface="Roboto 1"/>
              </a:rPr>
              <a:t>Black Americans </a:t>
            </a:r>
          </a:p>
        </p:txBody>
      </p:sp>
      <p:sp>
        <p:nvSpPr>
          <p:cNvPr id="12" name="TextBox 12"/>
          <p:cNvSpPr txBox="1"/>
          <p:nvPr/>
        </p:nvSpPr>
        <p:spPr>
          <a:xfrm>
            <a:off x="461653" y="3411117"/>
            <a:ext cx="1815334" cy="213969"/>
          </a:xfrm>
          <a:prstGeom prst="rect">
            <a:avLst/>
          </a:prstGeom>
        </p:spPr>
        <p:txBody>
          <a:bodyPr lIns="0" tIns="0" rIns="0" bIns="0" rtlCol="0" anchor="t">
            <a:spAutoFit/>
          </a:bodyPr>
          <a:lstStyle/>
          <a:p>
            <a:pPr marL="302260" lvl="1" indent="-151130" defTabSz="457200">
              <a:lnSpc>
                <a:spcPts val="1820"/>
              </a:lnSpc>
              <a:buFont typeface="Arial"/>
              <a:buChar char="•"/>
            </a:pPr>
            <a:r>
              <a:rPr lang="en-US" sz="1400">
                <a:solidFill>
                  <a:srgbClr val="000000"/>
                </a:solidFill>
                <a:latin typeface="Roboto 1"/>
              </a:rPr>
              <a:t>Latinx Americans </a:t>
            </a:r>
          </a:p>
        </p:txBody>
      </p:sp>
      <p:sp>
        <p:nvSpPr>
          <p:cNvPr id="13" name="TextBox 13"/>
          <p:cNvSpPr txBox="1"/>
          <p:nvPr/>
        </p:nvSpPr>
        <p:spPr>
          <a:xfrm>
            <a:off x="461653" y="4258955"/>
            <a:ext cx="3352989" cy="213969"/>
          </a:xfrm>
          <a:prstGeom prst="rect">
            <a:avLst/>
          </a:prstGeom>
        </p:spPr>
        <p:txBody>
          <a:bodyPr lIns="0" tIns="0" rIns="0" bIns="0" rtlCol="0" anchor="t">
            <a:spAutoFit/>
          </a:bodyPr>
          <a:lstStyle/>
          <a:p>
            <a:pPr marL="302260" lvl="1" indent="-151130" defTabSz="457200">
              <a:lnSpc>
                <a:spcPts val="1820"/>
              </a:lnSpc>
              <a:buFont typeface="Arial"/>
              <a:buChar char="•"/>
            </a:pPr>
            <a:r>
              <a:rPr lang="en-US" sz="1400">
                <a:solidFill>
                  <a:srgbClr val="000000"/>
                </a:solidFill>
                <a:latin typeface="Roboto 1"/>
              </a:rPr>
              <a:t>Americans with lower annual incomes </a:t>
            </a:r>
          </a:p>
        </p:txBody>
      </p:sp>
      <p:sp>
        <p:nvSpPr>
          <p:cNvPr id="14" name="TextBox 14"/>
          <p:cNvSpPr txBox="1"/>
          <p:nvPr/>
        </p:nvSpPr>
        <p:spPr>
          <a:xfrm>
            <a:off x="461653" y="3745184"/>
            <a:ext cx="3138539" cy="422360"/>
          </a:xfrm>
          <a:prstGeom prst="rect">
            <a:avLst/>
          </a:prstGeom>
        </p:spPr>
        <p:txBody>
          <a:bodyPr lIns="0" tIns="0" rIns="0" bIns="0" rtlCol="0" anchor="t">
            <a:spAutoFit/>
          </a:bodyPr>
          <a:lstStyle/>
          <a:p>
            <a:pPr marL="302260" lvl="1" indent="-151130" defTabSz="457200">
              <a:lnSpc>
                <a:spcPts val="1680"/>
              </a:lnSpc>
              <a:buFont typeface="Arial"/>
              <a:buChar char="•"/>
            </a:pPr>
            <a:r>
              <a:rPr lang="en-US" sz="1400">
                <a:solidFill>
                  <a:srgbClr val="000000"/>
                </a:solidFill>
                <a:latin typeface="Roboto 1"/>
              </a:rPr>
              <a:t>Americans who do not have a high school diploma or college degree </a:t>
            </a:r>
          </a:p>
        </p:txBody>
      </p:sp>
      <p:sp>
        <p:nvSpPr>
          <p:cNvPr id="15" name="TextBox 15"/>
          <p:cNvSpPr txBox="1"/>
          <p:nvPr/>
        </p:nvSpPr>
        <p:spPr>
          <a:xfrm>
            <a:off x="461653" y="4658332"/>
            <a:ext cx="3096947" cy="675634"/>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Young Black Americans are least likely to have a driver’s license with their current name and/or address.</a:t>
            </a:r>
          </a:p>
        </p:txBody>
      </p:sp>
      <p:grpSp>
        <p:nvGrpSpPr>
          <p:cNvPr id="16" name="Group 16"/>
          <p:cNvGrpSpPr/>
          <p:nvPr/>
        </p:nvGrpSpPr>
        <p:grpSpPr>
          <a:xfrm>
            <a:off x="292630" y="1137969"/>
            <a:ext cx="3691034" cy="520903"/>
            <a:chOff x="0" y="0"/>
            <a:chExt cx="11093090" cy="1565529"/>
          </a:xfrm>
        </p:grpSpPr>
        <p:sp>
          <p:nvSpPr>
            <p:cNvPr id="17" name="Freeform 17"/>
            <p:cNvSpPr/>
            <p:nvPr/>
          </p:nvSpPr>
          <p:spPr>
            <a:xfrm>
              <a:off x="31750" y="31750"/>
              <a:ext cx="11029590" cy="1502029"/>
            </a:xfrm>
            <a:custGeom>
              <a:avLst/>
              <a:gdLst/>
              <a:ahLst/>
              <a:cxnLst/>
              <a:rect l="l" t="t" r="r" b="b"/>
              <a:pathLst>
                <a:path w="11029590" h="1502029">
                  <a:moveTo>
                    <a:pt x="10936880" y="1502029"/>
                  </a:moveTo>
                  <a:lnTo>
                    <a:pt x="92710" y="1502029"/>
                  </a:lnTo>
                  <a:cubicBezTo>
                    <a:pt x="41910" y="1502029"/>
                    <a:pt x="0" y="1460119"/>
                    <a:pt x="0" y="1409319"/>
                  </a:cubicBezTo>
                  <a:lnTo>
                    <a:pt x="0" y="92710"/>
                  </a:lnTo>
                  <a:cubicBezTo>
                    <a:pt x="0" y="41910"/>
                    <a:pt x="41910" y="0"/>
                    <a:pt x="92710" y="0"/>
                  </a:cubicBezTo>
                  <a:lnTo>
                    <a:pt x="10935610" y="0"/>
                  </a:lnTo>
                  <a:cubicBezTo>
                    <a:pt x="10986410" y="0"/>
                    <a:pt x="11028320" y="41910"/>
                    <a:pt x="11028320" y="92710"/>
                  </a:cubicBezTo>
                  <a:lnTo>
                    <a:pt x="11028320" y="1408049"/>
                  </a:lnTo>
                  <a:cubicBezTo>
                    <a:pt x="11029590" y="1460119"/>
                    <a:pt x="10987680" y="1502029"/>
                    <a:pt x="10936880" y="1502029"/>
                  </a:cubicBezTo>
                  <a:close/>
                </a:path>
              </a:pathLst>
            </a:custGeom>
            <a:solidFill>
              <a:srgbClr val="292668"/>
            </a:solidFill>
          </p:spPr>
          <p:txBody>
            <a:bodyPr/>
            <a:lstStyle/>
            <a:p>
              <a:endParaRPr lang="en-US"/>
            </a:p>
          </p:txBody>
        </p:sp>
        <p:sp>
          <p:nvSpPr>
            <p:cNvPr id="18" name="Freeform 18"/>
            <p:cNvSpPr/>
            <p:nvPr/>
          </p:nvSpPr>
          <p:spPr>
            <a:xfrm>
              <a:off x="0" y="0"/>
              <a:ext cx="11093090" cy="1565529"/>
            </a:xfrm>
            <a:custGeom>
              <a:avLst/>
              <a:gdLst/>
              <a:ahLst/>
              <a:cxnLst/>
              <a:rect l="l" t="t" r="r" b="b"/>
              <a:pathLst>
                <a:path w="11093090" h="1565529">
                  <a:moveTo>
                    <a:pt x="10968630" y="59690"/>
                  </a:moveTo>
                  <a:cubicBezTo>
                    <a:pt x="11004190" y="59690"/>
                    <a:pt x="11033400" y="88900"/>
                    <a:pt x="11033400" y="124460"/>
                  </a:cubicBezTo>
                  <a:lnTo>
                    <a:pt x="11033400" y="1441069"/>
                  </a:lnTo>
                  <a:cubicBezTo>
                    <a:pt x="11033400" y="1476629"/>
                    <a:pt x="11004190" y="1505839"/>
                    <a:pt x="10968630" y="1505839"/>
                  </a:cubicBezTo>
                  <a:lnTo>
                    <a:pt x="124460" y="1505839"/>
                  </a:lnTo>
                  <a:cubicBezTo>
                    <a:pt x="88900" y="1505839"/>
                    <a:pt x="59690" y="1476629"/>
                    <a:pt x="59690" y="1441069"/>
                  </a:cubicBezTo>
                  <a:lnTo>
                    <a:pt x="59690" y="124460"/>
                  </a:lnTo>
                  <a:cubicBezTo>
                    <a:pt x="59690" y="88900"/>
                    <a:pt x="88900" y="59690"/>
                    <a:pt x="124460" y="59690"/>
                  </a:cubicBezTo>
                  <a:lnTo>
                    <a:pt x="10968630" y="59690"/>
                  </a:lnTo>
                  <a:moveTo>
                    <a:pt x="10968630" y="0"/>
                  </a:moveTo>
                  <a:lnTo>
                    <a:pt x="124460" y="0"/>
                  </a:lnTo>
                  <a:cubicBezTo>
                    <a:pt x="55880" y="0"/>
                    <a:pt x="0" y="55880"/>
                    <a:pt x="0" y="124460"/>
                  </a:cubicBezTo>
                  <a:lnTo>
                    <a:pt x="0" y="1441069"/>
                  </a:lnTo>
                  <a:cubicBezTo>
                    <a:pt x="0" y="1509649"/>
                    <a:pt x="55880" y="1565529"/>
                    <a:pt x="124460" y="1565529"/>
                  </a:cubicBezTo>
                  <a:lnTo>
                    <a:pt x="10968630" y="1565529"/>
                  </a:lnTo>
                  <a:cubicBezTo>
                    <a:pt x="11037210" y="1565529"/>
                    <a:pt x="11093090" y="1509649"/>
                    <a:pt x="11093090" y="1441069"/>
                  </a:cubicBezTo>
                  <a:lnTo>
                    <a:pt x="11093090" y="124460"/>
                  </a:lnTo>
                  <a:cubicBezTo>
                    <a:pt x="11093090" y="55880"/>
                    <a:pt x="11037210" y="0"/>
                    <a:pt x="10968630" y="0"/>
                  </a:cubicBezTo>
                  <a:close/>
                </a:path>
              </a:pathLst>
            </a:custGeom>
            <a:solidFill>
              <a:srgbClr val="191919"/>
            </a:solidFill>
          </p:spPr>
          <p:txBody>
            <a:bodyPr/>
            <a:lstStyle/>
            <a:p>
              <a:endParaRPr lang="en-US"/>
            </a:p>
          </p:txBody>
        </p:sp>
      </p:grpSp>
      <p:sp>
        <p:nvSpPr>
          <p:cNvPr id="19" name="TextBox 19"/>
          <p:cNvSpPr txBox="1"/>
          <p:nvPr/>
        </p:nvSpPr>
        <p:spPr>
          <a:xfrm>
            <a:off x="824127" y="1277452"/>
            <a:ext cx="2628040" cy="256480"/>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FINDINGS: WHO LACKS ID?</a:t>
            </a:r>
          </a:p>
        </p:txBody>
      </p:sp>
      <p:grpSp>
        <p:nvGrpSpPr>
          <p:cNvPr id="20" name="Group 20"/>
          <p:cNvGrpSpPr/>
          <p:nvPr/>
        </p:nvGrpSpPr>
        <p:grpSpPr>
          <a:xfrm>
            <a:off x="5351554" y="5088814"/>
            <a:ext cx="3311394" cy="512484"/>
            <a:chOff x="0" y="0"/>
            <a:chExt cx="9952112" cy="1540225"/>
          </a:xfrm>
        </p:grpSpPr>
        <p:sp>
          <p:nvSpPr>
            <p:cNvPr id="21" name="Freeform 21"/>
            <p:cNvSpPr/>
            <p:nvPr/>
          </p:nvSpPr>
          <p:spPr>
            <a:xfrm>
              <a:off x="31750" y="31750"/>
              <a:ext cx="9888613" cy="1476725"/>
            </a:xfrm>
            <a:custGeom>
              <a:avLst/>
              <a:gdLst/>
              <a:ahLst/>
              <a:cxnLst/>
              <a:rect l="l" t="t" r="r" b="b"/>
              <a:pathLst>
                <a:path w="9888613" h="1476725">
                  <a:moveTo>
                    <a:pt x="9795902" y="1476725"/>
                  </a:moveTo>
                  <a:lnTo>
                    <a:pt x="92710" y="1476725"/>
                  </a:lnTo>
                  <a:cubicBezTo>
                    <a:pt x="41910" y="1476725"/>
                    <a:pt x="0" y="1434815"/>
                    <a:pt x="0" y="1384015"/>
                  </a:cubicBezTo>
                  <a:lnTo>
                    <a:pt x="0" y="92710"/>
                  </a:lnTo>
                  <a:cubicBezTo>
                    <a:pt x="0" y="41910"/>
                    <a:pt x="41910" y="0"/>
                    <a:pt x="92710" y="0"/>
                  </a:cubicBezTo>
                  <a:lnTo>
                    <a:pt x="9794632" y="0"/>
                  </a:lnTo>
                  <a:cubicBezTo>
                    <a:pt x="9845432" y="0"/>
                    <a:pt x="9887342" y="41910"/>
                    <a:pt x="9887342" y="92710"/>
                  </a:cubicBezTo>
                  <a:lnTo>
                    <a:pt x="9887342" y="1382745"/>
                  </a:lnTo>
                  <a:cubicBezTo>
                    <a:pt x="9888613" y="1434815"/>
                    <a:pt x="9846702" y="1476725"/>
                    <a:pt x="9795902" y="1476725"/>
                  </a:cubicBezTo>
                  <a:close/>
                </a:path>
              </a:pathLst>
            </a:custGeom>
            <a:solidFill>
              <a:srgbClr val="6F72B5"/>
            </a:solidFill>
          </p:spPr>
          <p:txBody>
            <a:bodyPr/>
            <a:lstStyle/>
            <a:p>
              <a:endParaRPr lang="en-US"/>
            </a:p>
          </p:txBody>
        </p:sp>
        <p:sp>
          <p:nvSpPr>
            <p:cNvPr id="22" name="Freeform 22"/>
            <p:cNvSpPr/>
            <p:nvPr/>
          </p:nvSpPr>
          <p:spPr>
            <a:xfrm>
              <a:off x="0" y="0"/>
              <a:ext cx="9952113" cy="1540225"/>
            </a:xfrm>
            <a:custGeom>
              <a:avLst/>
              <a:gdLst/>
              <a:ahLst/>
              <a:cxnLst/>
              <a:rect l="l" t="t" r="r" b="b"/>
              <a:pathLst>
                <a:path w="9952113" h="1540225">
                  <a:moveTo>
                    <a:pt x="9827652" y="59690"/>
                  </a:moveTo>
                  <a:cubicBezTo>
                    <a:pt x="9863213" y="59690"/>
                    <a:pt x="9892423" y="88900"/>
                    <a:pt x="9892423" y="124460"/>
                  </a:cubicBezTo>
                  <a:lnTo>
                    <a:pt x="9892423" y="1415765"/>
                  </a:lnTo>
                  <a:cubicBezTo>
                    <a:pt x="9892423" y="1451325"/>
                    <a:pt x="9863213" y="1480535"/>
                    <a:pt x="9827652" y="1480535"/>
                  </a:cubicBezTo>
                  <a:lnTo>
                    <a:pt x="124460" y="1480535"/>
                  </a:lnTo>
                  <a:cubicBezTo>
                    <a:pt x="88900" y="1480535"/>
                    <a:pt x="59690" y="1451325"/>
                    <a:pt x="59690" y="1415765"/>
                  </a:cubicBezTo>
                  <a:lnTo>
                    <a:pt x="59690" y="124460"/>
                  </a:lnTo>
                  <a:cubicBezTo>
                    <a:pt x="59690" y="88900"/>
                    <a:pt x="88900" y="59690"/>
                    <a:pt x="124460" y="59690"/>
                  </a:cubicBezTo>
                  <a:lnTo>
                    <a:pt x="9827653" y="59690"/>
                  </a:lnTo>
                  <a:moveTo>
                    <a:pt x="9827653" y="0"/>
                  </a:moveTo>
                  <a:lnTo>
                    <a:pt x="124460" y="0"/>
                  </a:lnTo>
                  <a:cubicBezTo>
                    <a:pt x="55880" y="0"/>
                    <a:pt x="0" y="55880"/>
                    <a:pt x="0" y="124460"/>
                  </a:cubicBezTo>
                  <a:lnTo>
                    <a:pt x="0" y="1415765"/>
                  </a:lnTo>
                  <a:cubicBezTo>
                    <a:pt x="0" y="1484345"/>
                    <a:pt x="55880" y="1540225"/>
                    <a:pt x="124460" y="1540225"/>
                  </a:cubicBezTo>
                  <a:lnTo>
                    <a:pt x="9827653" y="1540225"/>
                  </a:lnTo>
                  <a:cubicBezTo>
                    <a:pt x="9896232" y="1540225"/>
                    <a:pt x="9952113" y="1484345"/>
                    <a:pt x="9952113" y="1415765"/>
                  </a:cubicBezTo>
                  <a:lnTo>
                    <a:pt x="9952113" y="124460"/>
                  </a:lnTo>
                  <a:cubicBezTo>
                    <a:pt x="9952113" y="55880"/>
                    <a:pt x="9896232" y="0"/>
                    <a:pt x="9827653" y="0"/>
                  </a:cubicBezTo>
                  <a:close/>
                </a:path>
              </a:pathLst>
            </a:custGeom>
            <a:solidFill>
              <a:srgbClr val="191919"/>
            </a:solidFill>
          </p:spPr>
          <p:txBody>
            <a:bodyPr/>
            <a:lstStyle/>
            <a:p>
              <a:endParaRPr lang="en-US"/>
            </a:p>
          </p:txBody>
        </p:sp>
      </p:grpSp>
      <p:sp>
        <p:nvSpPr>
          <p:cNvPr id="23" name="TextBox 23"/>
          <p:cNvSpPr txBox="1"/>
          <p:nvPr/>
        </p:nvSpPr>
        <p:spPr>
          <a:xfrm>
            <a:off x="5894135" y="5235995"/>
            <a:ext cx="2646122" cy="394147"/>
          </a:xfrm>
          <a:prstGeom prst="rect">
            <a:avLst/>
          </a:prstGeom>
        </p:spPr>
        <p:txBody>
          <a:bodyPr lIns="0" tIns="0" rIns="0" bIns="0" rtlCol="0" anchor="t">
            <a:spAutoFit/>
          </a:bodyPr>
          <a:lstStyle/>
          <a:p>
            <a:pPr defTabSz="457200">
              <a:lnSpc>
                <a:spcPts val="1560"/>
              </a:lnSpc>
            </a:pPr>
            <a:r>
              <a:rPr lang="en-US" sz="1200" dirty="0">
                <a:solidFill>
                  <a:srgbClr val="FFFFFF"/>
                </a:solidFill>
                <a:latin typeface="Roboto 1"/>
              </a:rPr>
              <a:t>DO NOT HAVE ANY DRIVER’S LICENSE</a:t>
            </a:r>
          </a:p>
        </p:txBody>
      </p:sp>
      <p:sp>
        <p:nvSpPr>
          <p:cNvPr id="24" name="Freeform 24"/>
          <p:cNvSpPr/>
          <p:nvPr/>
        </p:nvSpPr>
        <p:spPr>
          <a:xfrm flipV="1">
            <a:off x="3563019" y="4688592"/>
            <a:ext cx="1517895" cy="352156"/>
          </a:xfrm>
          <a:custGeom>
            <a:avLst/>
            <a:gdLst/>
            <a:ahLst/>
            <a:cxnLst/>
            <a:rect l="l" t="t" r="r" b="b"/>
            <a:pathLst>
              <a:path w="3035790" h="704312">
                <a:moveTo>
                  <a:pt x="0" y="704312"/>
                </a:moveTo>
                <a:lnTo>
                  <a:pt x="3035790" y="704312"/>
                </a:lnTo>
                <a:lnTo>
                  <a:pt x="3035790" y="0"/>
                </a:lnTo>
                <a:lnTo>
                  <a:pt x="0" y="0"/>
                </a:lnTo>
                <a:lnTo>
                  <a:pt x="0" y="704312"/>
                </a:lnTo>
                <a:close/>
              </a:path>
            </a:pathLst>
          </a:custGeom>
          <a:blipFill>
            <a:blip r:embed="rId2">
              <a:extLst>
                <a:ext uri="{96DAC541-7B7A-43D3-8B79-37D633B846F1}">
                  <asvg:svgBlip xmlns:asvg="http://schemas.microsoft.com/office/drawing/2016/SVG/main" r:embed="rId3"/>
                </a:ext>
              </a:extLst>
            </a:blip>
            <a:stretch>
              <a:fillRect l="-50896"/>
            </a:stretch>
          </a:blipFill>
        </p:spPr>
        <p:txBody>
          <a:bodyPr/>
          <a:lstStyle/>
          <a:p>
            <a:endParaRPr lang="en-US"/>
          </a:p>
        </p:txBody>
      </p:sp>
      <p:sp>
        <p:nvSpPr>
          <p:cNvPr id="25" name="Freeform 25"/>
          <p:cNvSpPr/>
          <p:nvPr/>
        </p:nvSpPr>
        <p:spPr>
          <a:xfrm rot="-3894090">
            <a:off x="5237301" y="1890417"/>
            <a:ext cx="3268901" cy="3132697"/>
          </a:xfrm>
          <a:custGeom>
            <a:avLst/>
            <a:gdLst/>
            <a:ahLst/>
            <a:cxnLst/>
            <a:rect l="l" t="t" r="r" b="b"/>
            <a:pathLst>
              <a:path w="6537802" h="6265393">
                <a:moveTo>
                  <a:pt x="0" y="0"/>
                </a:moveTo>
                <a:lnTo>
                  <a:pt x="6537802" y="0"/>
                </a:lnTo>
                <a:lnTo>
                  <a:pt x="6537802" y="6265394"/>
                </a:lnTo>
                <a:lnTo>
                  <a:pt x="0" y="6265394"/>
                </a:lnTo>
                <a:lnTo>
                  <a:pt x="0" y="0"/>
                </a:lnTo>
                <a:close/>
              </a:path>
            </a:pathLst>
          </a:custGeom>
          <a:blipFill>
            <a:blip r:embed="rId4"/>
            <a:stretch>
              <a:fillRect/>
            </a:stretch>
          </a:blipFill>
        </p:spPr>
        <p:txBody>
          <a:bodyPr/>
          <a:lstStyle/>
          <a:p>
            <a:endParaRPr lang="en-US"/>
          </a:p>
        </p:txBody>
      </p:sp>
      <p:sp>
        <p:nvSpPr>
          <p:cNvPr id="26" name="TextBox 26"/>
          <p:cNvSpPr txBox="1"/>
          <p:nvPr/>
        </p:nvSpPr>
        <p:spPr>
          <a:xfrm>
            <a:off x="4125166" y="4028355"/>
            <a:ext cx="2078841" cy="269304"/>
          </a:xfrm>
          <a:prstGeom prst="rect">
            <a:avLst/>
          </a:prstGeom>
        </p:spPr>
        <p:txBody>
          <a:bodyPr lIns="0" tIns="0" rIns="0" bIns="0" rtlCol="0" anchor="t">
            <a:spAutoFit/>
          </a:bodyPr>
          <a:lstStyle/>
          <a:p>
            <a:pPr algn="ctr" defTabSz="457200">
              <a:lnSpc>
                <a:spcPts val="2130"/>
              </a:lnSpc>
            </a:pPr>
            <a:r>
              <a:rPr lang="en-US" sz="2029">
                <a:solidFill>
                  <a:srgbClr val="292668"/>
                </a:solidFill>
                <a:latin typeface="Roboto Condensed"/>
              </a:rPr>
              <a:t>BLACK AMERICANS</a:t>
            </a:r>
          </a:p>
        </p:txBody>
      </p:sp>
      <p:sp>
        <p:nvSpPr>
          <p:cNvPr id="27" name="TextBox 27"/>
          <p:cNvSpPr txBox="1"/>
          <p:nvPr/>
        </p:nvSpPr>
        <p:spPr>
          <a:xfrm>
            <a:off x="4231536" y="4334084"/>
            <a:ext cx="1866099" cy="218008"/>
          </a:xfrm>
          <a:prstGeom prst="rect">
            <a:avLst/>
          </a:prstGeom>
        </p:spPr>
        <p:txBody>
          <a:bodyPr lIns="0" tIns="0" rIns="0" bIns="0" rtlCol="0" anchor="t">
            <a:spAutoFit/>
          </a:bodyPr>
          <a:lstStyle/>
          <a:p>
            <a:pPr algn="ctr" defTabSz="457200">
              <a:lnSpc>
                <a:spcPts val="1657"/>
              </a:lnSpc>
            </a:pPr>
            <a:r>
              <a:rPr lang="en-US" sz="1578">
                <a:solidFill>
                  <a:srgbClr val="292668"/>
                </a:solidFill>
                <a:latin typeface="Roboto 1"/>
              </a:rPr>
              <a:t>Age 18-29 </a:t>
            </a:r>
          </a:p>
        </p:txBody>
      </p:sp>
      <p:grpSp>
        <p:nvGrpSpPr>
          <p:cNvPr id="28" name="Group 28"/>
          <p:cNvGrpSpPr/>
          <p:nvPr/>
        </p:nvGrpSpPr>
        <p:grpSpPr>
          <a:xfrm>
            <a:off x="5018446" y="4940243"/>
            <a:ext cx="809625" cy="80962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72B5"/>
            </a:solidFill>
            <a:ln w="38100" cap="sq">
              <a:solidFill>
                <a:srgbClr val="000000"/>
              </a:solidFill>
              <a:prstDash val="solid"/>
              <a:miter/>
            </a:ln>
          </p:spPr>
          <p:txBody>
            <a:bodyPr/>
            <a:lstStyle/>
            <a:p>
              <a:endParaRPr lang="en-US"/>
            </a:p>
          </p:txBody>
        </p:sp>
        <p:sp>
          <p:nvSpPr>
            <p:cNvPr id="30" name="TextBox 30"/>
            <p:cNvSpPr txBox="1"/>
            <p:nvPr/>
          </p:nvSpPr>
          <p:spPr>
            <a:xfrm>
              <a:off x="76200" y="114300"/>
              <a:ext cx="660400" cy="622300"/>
            </a:xfrm>
            <a:prstGeom prst="rect">
              <a:avLst/>
            </a:prstGeom>
          </p:spPr>
          <p:txBody>
            <a:bodyPr lIns="25400" tIns="25400" rIns="25400" bIns="25400" rtlCol="0" anchor="ctr"/>
            <a:lstStyle/>
            <a:p>
              <a:pPr algn="ctr" defTabSz="457200">
                <a:lnSpc>
                  <a:spcPts val="1093"/>
                </a:lnSpc>
              </a:pPr>
              <a:endParaRPr sz="900">
                <a:solidFill>
                  <a:prstClr val="black"/>
                </a:solidFill>
                <a:latin typeface="Calibri"/>
              </a:endParaRPr>
            </a:p>
          </p:txBody>
        </p:sp>
      </p:grpSp>
      <p:sp>
        <p:nvSpPr>
          <p:cNvPr id="31" name="TextBox 31"/>
          <p:cNvSpPr txBox="1"/>
          <p:nvPr/>
        </p:nvSpPr>
        <p:spPr>
          <a:xfrm>
            <a:off x="5125011" y="5191227"/>
            <a:ext cx="596495" cy="320601"/>
          </a:xfrm>
          <a:prstGeom prst="rect">
            <a:avLst/>
          </a:prstGeom>
        </p:spPr>
        <p:txBody>
          <a:bodyPr lIns="0" tIns="0" rIns="0" bIns="0" rtlCol="0" anchor="t">
            <a:spAutoFit/>
          </a:bodyPr>
          <a:lstStyle/>
          <a:p>
            <a:pPr algn="ctr" defTabSz="457200">
              <a:lnSpc>
                <a:spcPts val="2520"/>
              </a:lnSpc>
            </a:pPr>
            <a:r>
              <a:rPr lang="en-US" sz="2400">
                <a:solidFill>
                  <a:srgbClr val="F6F6F6"/>
                </a:solidFill>
                <a:latin typeface="Roboto Condensed"/>
              </a:rPr>
              <a:t>30%</a:t>
            </a:r>
          </a:p>
        </p:txBody>
      </p:sp>
      <p:grpSp>
        <p:nvGrpSpPr>
          <p:cNvPr id="32" name="Group 32"/>
          <p:cNvGrpSpPr/>
          <p:nvPr/>
        </p:nvGrpSpPr>
        <p:grpSpPr>
          <a:xfrm>
            <a:off x="4354961" y="1108132"/>
            <a:ext cx="809625" cy="80962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60AA"/>
            </a:solidFill>
            <a:ln w="38100" cap="sq">
              <a:solidFill>
                <a:srgbClr val="292668"/>
              </a:solidFill>
              <a:prstDash val="solid"/>
              <a:miter/>
            </a:ln>
          </p:spPr>
          <p:txBody>
            <a:bodyPr/>
            <a:lstStyle/>
            <a:p>
              <a:endParaRPr lang="en-US"/>
            </a:p>
          </p:txBody>
        </p:sp>
        <p:sp>
          <p:nvSpPr>
            <p:cNvPr id="34" name="TextBox 34"/>
            <p:cNvSpPr txBox="1"/>
            <p:nvPr/>
          </p:nvSpPr>
          <p:spPr>
            <a:xfrm>
              <a:off x="76200" y="114300"/>
              <a:ext cx="660400" cy="622300"/>
            </a:xfrm>
            <a:prstGeom prst="rect">
              <a:avLst/>
            </a:prstGeom>
          </p:spPr>
          <p:txBody>
            <a:bodyPr lIns="25400" tIns="25400" rIns="25400" bIns="25400" rtlCol="0" anchor="ctr"/>
            <a:lstStyle/>
            <a:p>
              <a:pPr algn="ctr" defTabSz="457200">
                <a:lnSpc>
                  <a:spcPts val="1093"/>
                </a:lnSpc>
              </a:pPr>
              <a:endParaRPr sz="900">
                <a:solidFill>
                  <a:prstClr val="black"/>
                </a:solidFill>
                <a:latin typeface="Calibri"/>
              </a:endParaRPr>
            </a:p>
          </p:txBody>
        </p:sp>
      </p:grpSp>
      <p:sp>
        <p:nvSpPr>
          <p:cNvPr id="35" name="TextBox 35"/>
          <p:cNvSpPr txBox="1"/>
          <p:nvPr/>
        </p:nvSpPr>
        <p:spPr>
          <a:xfrm>
            <a:off x="4461526" y="1359116"/>
            <a:ext cx="596495" cy="320601"/>
          </a:xfrm>
          <a:prstGeom prst="rect">
            <a:avLst/>
          </a:prstGeom>
        </p:spPr>
        <p:txBody>
          <a:bodyPr lIns="0" tIns="0" rIns="0" bIns="0" rtlCol="0" anchor="t">
            <a:spAutoFit/>
          </a:bodyPr>
          <a:lstStyle/>
          <a:p>
            <a:pPr algn="ctr" defTabSz="457200">
              <a:lnSpc>
                <a:spcPts val="2520"/>
              </a:lnSpc>
            </a:pPr>
            <a:r>
              <a:rPr lang="en-US" sz="2400" dirty="0">
                <a:solidFill>
                  <a:srgbClr val="F6F6F6"/>
                </a:solidFill>
                <a:latin typeface="Roboto Condensed"/>
              </a:rPr>
              <a:t>47%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94880" y="529301"/>
            <a:ext cx="9533760" cy="5680419"/>
            <a:chOff x="0" y="0"/>
            <a:chExt cx="25423361" cy="15147783"/>
          </a:xfrm>
        </p:grpSpPr>
        <p:sp>
          <p:nvSpPr>
            <p:cNvPr id="3" name="Freeform 3"/>
            <p:cNvSpPr/>
            <p:nvPr/>
          </p:nvSpPr>
          <p:spPr>
            <a:xfrm>
              <a:off x="0" y="273796"/>
              <a:ext cx="11708901" cy="14600191"/>
            </a:xfrm>
            <a:custGeom>
              <a:avLst/>
              <a:gdLst/>
              <a:ahLst/>
              <a:cxnLst/>
              <a:rect l="l" t="t" r="r" b="b"/>
              <a:pathLst>
                <a:path w="11708901" h="14600191">
                  <a:moveTo>
                    <a:pt x="0" y="0"/>
                  </a:moveTo>
                  <a:lnTo>
                    <a:pt x="11708901" y="0"/>
                  </a:lnTo>
                  <a:lnTo>
                    <a:pt x="11708901" y="14600191"/>
                  </a:lnTo>
                  <a:lnTo>
                    <a:pt x="0" y="14600191"/>
                  </a:lnTo>
                  <a:lnTo>
                    <a:pt x="0" y="0"/>
                  </a:lnTo>
                  <a:close/>
                </a:path>
              </a:pathLst>
            </a:custGeom>
            <a:blipFill>
              <a:blip r:embed="rId2">
                <a:extLst>
                  <a:ext uri="{96DAC541-7B7A-43D3-8B79-37D633B846F1}">
                    <asvg:svgBlip xmlns:asvg="http://schemas.microsoft.com/office/drawing/2016/SVG/main" r:embed="rId3"/>
                  </a:ext>
                </a:extLst>
              </a:blip>
              <a:stretch>
                <a:fillRect r="-24693"/>
              </a:stretch>
            </a:blipFill>
          </p:spPr>
          <p:txBody>
            <a:bodyPr/>
            <a:lstStyle/>
            <a:p>
              <a:endParaRPr lang="en-US"/>
            </a:p>
          </p:txBody>
        </p:sp>
        <p:sp>
          <p:nvSpPr>
            <p:cNvPr id="4" name="Freeform 4"/>
            <p:cNvSpPr/>
            <p:nvPr/>
          </p:nvSpPr>
          <p:spPr>
            <a:xfrm>
              <a:off x="11933098" y="0"/>
              <a:ext cx="13490262" cy="15147783"/>
            </a:xfrm>
            <a:custGeom>
              <a:avLst/>
              <a:gdLst/>
              <a:ahLst/>
              <a:cxnLst/>
              <a:rect l="l" t="t" r="r" b="b"/>
              <a:pathLst>
                <a:path w="13490262" h="15147783">
                  <a:moveTo>
                    <a:pt x="0" y="0"/>
                  </a:moveTo>
                  <a:lnTo>
                    <a:pt x="13490263" y="0"/>
                  </a:lnTo>
                  <a:lnTo>
                    <a:pt x="13490263" y="15147783"/>
                  </a:lnTo>
                  <a:lnTo>
                    <a:pt x="0" y="15147783"/>
                  </a:lnTo>
                  <a:lnTo>
                    <a:pt x="0" y="0"/>
                  </a:lnTo>
                  <a:close/>
                </a:path>
              </a:pathLst>
            </a:custGeom>
            <a:blipFill>
              <a:blip r:embed="rId2">
                <a:extLst>
                  <a:ext uri="{96DAC541-7B7A-43D3-8B79-37D633B846F1}">
                    <asvg:svgBlip xmlns:asvg="http://schemas.microsoft.com/office/drawing/2016/SVG/main" r:embed="rId3"/>
                  </a:ext>
                </a:extLst>
              </a:blip>
              <a:stretch>
                <a:fillRect l="-6475" r="-5811"/>
              </a:stretch>
            </a:blipFill>
          </p:spPr>
          <p:txBody>
            <a:bodyPr/>
            <a:lstStyle/>
            <a:p>
              <a:endParaRPr lang="en-US"/>
            </a:p>
          </p:txBody>
        </p:sp>
      </p:grpSp>
      <p:grpSp>
        <p:nvGrpSpPr>
          <p:cNvPr id="5" name="Group 5"/>
          <p:cNvGrpSpPr/>
          <p:nvPr/>
        </p:nvGrpSpPr>
        <p:grpSpPr>
          <a:xfrm>
            <a:off x="891000" y="1593126"/>
            <a:ext cx="7362001" cy="3671748"/>
            <a:chOff x="0" y="0"/>
            <a:chExt cx="19632002" cy="9791328"/>
          </a:xfrm>
        </p:grpSpPr>
        <p:grpSp>
          <p:nvGrpSpPr>
            <p:cNvPr id="6" name="Group 6"/>
            <p:cNvGrpSpPr/>
            <p:nvPr/>
          </p:nvGrpSpPr>
          <p:grpSpPr>
            <a:xfrm>
              <a:off x="4551810" y="1055217"/>
              <a:ext cx="15080192" cy="8736111"/>
              <a:chOff x="0" y="0"/>
              <a:chExt cx="16995840" cy="9845866"/>
            </a:xfrm>
          </p:grpSpPr>
          <p:sp>
            <p:nvSpPr>
              <p:cNvPr id="7" name="Freeform 7"/>
              <p:cNvSpPr/>
              <p:nvPr/>
            </p:nvSpPr>
            <p:spPr>
              <a:xfrm>
                <a:off x="31750" y="31750"/>
                <a:ext cx="16932340" cy="9782366"/>
              </a:xfrm>
              <a:custGeom>
                <a:avLst/>
                <a:gdLst/>
                <a:ahLst/>
                <a:cxnLst/>
                <a:rect l="l" t="t" r="r" b="b"/>
                <a:pathLst>
                  <a:path w="16932340" h="9782366">
                    <a:moveTo>
                      <a:pt x="16839629" y="9782366"/>
                    </a:moveTo>
                    <a:lnTo>
                      <a:pt x="92710" y="9782366"/>
                    </a:lnTo>
                    <a:cubicBezTo>
                      <a:pt x="41910" y="9782366"/>
                      <a:pt x="0" y="9740456"/>
                      <a:pt x="0" y="9689656"/>
                    </a:cubicBezTo>
                    <a:lnTo>
                      <a:pt x="0" y="92710"/>
                    </a:lnTo>
                    <a:cubicBezTo>
                      <a:pt x="0" y="41910"/>
                      <a:pt x="41910" y="0"/>
                      <a:pt x="92710" y="0"/>
                    </a:cubicBezTo>
                    <a:lnTo>
                      <a:pt x="16838360" y="0"/>
                    </a:lnTo>
                    <a:cubicBezTo>
                      <a:pt x="16889160" y="0"/>
                      <a:pt x="16931070" y="41910"/>
                      <a:pt x="16931070" y="92710"/>
                    </a:cubicBezTo>
                    <a:lnTo>
                      <a:pt x="16931070" y="9688386"/>
                    </a:lnTo>
                    <a:cubicBezTo>
                      <a:pt x="16932340" y="9740456"/>
                      <a:pt x="16890429" y="9782366"/>
                      <a:pt x="16839629" y="9782366"/>
                    </a:cubicBezTo>
                    <a:close/>
                  </a:path>
                </a:pathLst>
              </a:custGeom>
              <a:solidFill>
                <a:srgbClr val="FFFFFF"/>
              </a:solidFill>
            </p:spPr>
            <p:txBody>
              <a:bodyPr/>
              <a:lstStyle/>
              <a:p>
                <a:endParaRPr lang="en-US"/>
              </a:p>
            </p:txBody>
          </p:sp>
          <p:sp>
            <p:nvSpPr>
              <p:cNvPr id="8" name="Freeform 8"/>
              <p:cNvSpPr/>
              <p:nvPr/>
            </p:nvSpPr>
            <p:spPr>
              <a:xfrm>
                <a:off x="0" y="0"/>
                <a:ext cx="16995840" cy="9845866"/>
              </a:xfrm>
              <a:custGeom>
                <a:avLst/>
                <a:gdLst/>
                <a:ahLst/>
                <a:cxnLst/>
                <a:rect l="l" t="t" r="r" b="b"/>
                <a:pathLst>
                  <a:path w="16995840" h="9845866">
                    <a:moveTo>
                      <a:pt x="16871379" y="59690"/>
                    </a:moveTo>
                    <a:cubicBezTo>
                      <a:pt x="16906940" y="59690"/>
                      <a:pt x="16936151" y="88900"/>
                      <a:pt x="16936151" y="124460"/>
                    </a:cubicBezTo>
                    <a:lnTo>
                      <a:pt x="16936151" y="9721407"/>
                    </a:lnTo>
                    <a:cubicBezTo>
                      <a:pt x="16936151" y="9756966"/>
                      <a:pt x="16906940" y="9786176"/>
                      <a:pt x="16871379" y="9786176"/>
                    </a:cubicBezTo>
                    <a:lnTo>
                      <a:pt x="124460" y="9786176"/>
                    </a:lnTo>
                    <a:cubicBezTo>
                      <a:pt x="88900" y="9786176"/>
                      <a:pt x="59690" y="9756966"/>
                      <a:pt x="59690" y="9721407"/>
                    </a:cubicBezTo>
                    <a:lnTo>
                      <a:pt x="59690" y="124460"/>
                    </a:lnTo>
                    <a:cubicBezTo>
                      <a:pt x="59690" y="88900"/>
                      <a:pt x="88900" y="59690"/>
                      <a:pt x="124460" y="59690"/>
                    </a:cubicBezTo>
                    <a:lnTo>
                      <a:pt x="16871379" y="59690"/>
                    </a:lnTo>
                    <a:moveTo>
                      <a:pt x="16871379" y="0"/>
                    </a:moveTo>
                    <a:lnTo>
                      <a:pt x="124460" y="0"/>
                    </a:lnTo>
                    <a:cubicBezTo>
                      <a:pt x="55880" y="0"/>
                      <a:pt x="0" y="55880"/>
                      <a:pt x="0" y="124460"/>
                    </a:cubicBezTo>
                    <a:lnTo>
                      <a:pt x="0" y="9721407"/>
                    </a:lnTo>
                    <a:cubicBezTo>
                      <a:pt x="0" y="9789986"/>
                      <a:pt x="55880" y="9845866"/>
                      <a:pt x="124460" y="9845866"/>
                    </a:cubicBezTo>
                    <a:lnTo>
                      <a:pt x="16871379" y="9845866"/>
                    </a:lnTo>
                    <a:cubicBezTo>
                      <a:pt x="16939960" y="9845866"/>
                      <a:pt x="16995840" y="9789986"/>
                      <a:pt x="16995840" y="9721407"/>
                    </a:cubicBezTo>
                    <a:lnTo>
                      <a:pt x="16995840" y="124460"/>
                    </a:lnTo>
                    <a:cubicBezTo>
                      <a:pt x="16995840" y="55880"/>
                      <a:pt x="16939960" y="0"/>
                      <a:pt x="16871379" y="0"/>
                    </a:cubicBezTo>
                    <a:close/>
                  </a:path>
                </a:pathLst>
              </a:custGeom>
              <a:solidFill>
                <a:srgbClr val="191919"/>
              </a:solidFill>
            </p:spPr>
            <p:txBody>
              <a:bodyPr/>
              <a:lstStyle/>
              <a:p>
                <a:endParaRPr lang="en-US"/>
              </a:p>
            </p:txBody>
          </p:sp>
        </p:grpSp>
        <p:grpSp>
          <p:nvGrpSpPr>
            <p:cNvPr id="9" name="Group 9"/>
            <p:cNvGrpSpPr/>
            <p:nvPr/>
          </p:nvGrpSpPr>
          <p:grpSpPr>
            <a:xfrm>
              <a:off x="4551810" y="0"/>
              <a:ext cx="15080192" cy="1389074"/>
              <a:chOff x="0" y="0"/>
              <a:chExt cx="16995840" cy="1565529"/>
            </a:xfrm>
          </p:grpSpPr>
          <p:sp>
            <p:nvSpPr>
              <p:cNvPr id="10" name="Freeform 10"/>
              <p:cNvSpPr/>
              <p:nvPr/>
            </p:nvSpPr>
            <p:spPr>
              <a:xfrm>
                <a:off x="31750" y="31750"/>
                <a:ext cx="16932340" cy="1502029"/>
              </a:xfrm>
              <a:custGeom>
                <a:avLst/>
                <a:gdLst/>
                <a:ahLst/>
                <a:cxnLst/>
                <a:rect l="l" t="t" r="r" b="b"/>
                <a:pathLst>
                  <a:path w="16932340" h="1502029">
                    <a:moveTo>
                      <a:pt x="16839629" y="1502029"/>
                    </a:moveTo>
                    <a:lnTo>
                      <a:pt x="92710" y="1502029"/>
                    </a:lnTo>
                    <a:cubicBezTo>
                      <a:pt x="41910" y="1502029"/>
                      <a:pt x="0" y="1460119"/>
                      <a:pt x="0" y="1409319"/>
                    </a:cubicBezTo>
                    <a:lnTo>
                      <a:pt x="0" y="92710"/>
                    </a:lnTo>
                    <a:cubicBezTo>
                      <a:pt x="0" y="41910"/>
                      <a:pt x="41910" y="0"/>
                      <a:pt x="92710" y="0"/>
                    </a:cubicBezTo>
                    <a:lnTo>
                      <a:pt x="16838360" y="0"/>
                    </a:lnTo>
                    <a:cubicBezTo>
                      <a:pt x="16889160" y="0"/>
                      <a:pt x="16931070" y="41910"/>
                      <a:pt x="16931070" y="92710"/>
                    </a:cubicBezTo>
                    <a:lnTo>
                      <a:pt x="16931070" y="1408049"/>
                    </a:lnTo>
                    <a:cubicBezTo>
                      <a:pt x="16932340" y="1460119"/>
                      <a:pt x="16890429" y="1502029"/>
                      <a:pt x="16839629" y="1502029"/>
                    </a:cubicBezTo>
                    <a:close/>
                  </a:path>
                </a:pathLst>
              </a:custGeom>
              <a:solidFill>
                <a:srgbClr val="292668"/>
              </a:solidFill>
            </p:spPr>
            <p:txBody>
              <a:bodyPr/>
              <a:lstStyle/>
              <a:p>
                <a:endParaRPr lang="en-US"/>
              </a:p>
            </p:txBody>
          </p:sp>
          <p:sp>
            <p:nvSpPr>
              <p:cNvPr id="11" name="Freeform 11"/>
              <p:cNvSpPr/>
              <p:nvPr/>
            </p:nvSpPr>
            <p:spPr>
              <a:xfrm>
                <a:off x="0" y="0"/>
                <a:ext cx="16995840" cy="1565529"/>
              </a:xfrm>
              <a:custGeom>
                <a:avLst/>
                <a:gdLst/>
                <a:ahLst/>
                <a:cxnLst/>
                <a:rect l="l" t="t" r="r" b="b"/>
                <a:pathLst>
                  <a:path w="16995840" h="1565529">
                    <a:moveTo>
                      <a:pt x="16871379" y="59690"/>
                    </a:moveTo>
                    <a:cubicBezTo>
                      <a:pt x="16906940" y="59690"/>
                      <a:pt x="16936151" y="88900"/>
                      <a:pt x="16936151" y="124460"/>
                    </a:cubicBezTo>
                    <a:lnTo>
                      <a:pt x="16936151" y="1441069"/>
                    </a:lnTo>
                    <a:cubicBezTo>
                      <a:pt x="16936151" y="1476629"/>
                      <a:pt x="16906940" y="1505839"/>
                      <a:pt x="16871379" y="1505839"/>
                    </a:cubicBezTo>
                    <a:lnTo>
                      <a:pt x="124460" y="1505839"/>
                    </a:lnTo>
                    <a:cubicBezTo>
                      <a:pt x="88900" y="1505839"/>
                      <a:pt x="59690" y="1476629"/>
                      <a:pt x="59690" y="1441069"/>
                    </a:cubicBezTo>
                    <a:lnTo>
                      <a:pt x="59690" y="124460"/>
                    </a:lnTo>
                    <a:cubicBezTo>
                      <a:pt x="59690" y="88900"/>
                      <a:pt x="88900" y="59690"/>
                      <a:pt x="124460" y="59690"/>
                    </a:cubicBezTo>
                    <a:lnTo>
                      <a:pt x="16871379" y="59690"/>
                    </a:lnTo>
                    <a:moveTo>
                      <a:pt x="16871379" y="0"/>
                    </a:moveTo>
                    <a:lnTo>
                      <a:pt x="124460" y="0"/>
                    </a:lnTo>
                    <a:cubicBezTo>
                      <a:pt x="55880" y="0"/>
                      <a:pt x="0" y="55880"/>
                      <a:pt x="0" y="124460"/>
                    </a:cubicBezTo>
                    <a:lnTo>
                      <a:pt x="0" y="1441069"/>
                    </a:lnTo>
                    <a:cubicBezTo>
                      <a:pt x="0" y="1509649"/>
                      <a:pt x="55880" y="1565529"/>
                      <a:pt x="124460" y="1565529"/>
                    </a:cubicBezTo>
                    <a:lnTo>
                      <a:pt x="16871379" y="1565529"/>
                    </a:lnTo>
                    <a:cubicBezTo>
                      <a:pt x="16939960" y="1565529"/>
                      <a:pt x="16995840" y="1509649"/>
                      <a:pt x="16995840" y="1441069"/>
                    </a:cubicBezTo>
                    <a:lnTo>
                      <a:pt x="16995840" y="124460"/>
                    </a:lnTo>
                    <a:cubicBezTo>
                      <a:pt x="16995840" y="55880"/>
                      <a:pt x="16939960" y="0"/>
                      <a:pt x="16871379" y="0"/>
                    </a:cubicBezTo>
                    <a:close/>
                  </a:path>
                </a:pathLst>
              </a:custGeom>
              <a:solidFill>
                <a:srgbClr val="191919"/>
              </a:solidFill>
            </p:spPr>
            <p:txBody>
              <a:bodyPr/>
              <a:lstStyle/>
              <a:p>
                <a:endParaRPr lang="en-US"/>
              </a:p>
            </p:txBody>
          </p:sp>
        </p:grpSp>
        <p:sp>
          <p:nvSpPr>
            <p:cNvPr id="12" name="TextBox 12"/>
            <p:cNvSpPr txBox="1"/>
            <p:nvPr/>
          </p:nvSpPr>
          <p:spPr>
            <a:xfrm>
              <a:off x="7401434" y="362432"/>
              <a:ext cx="9380941" cy="683947"/>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FINDINGS: BARRIERS TO ID ACCESS </a:t>
              </a:r>
            </a:p>
          </p:txBody>
        </p:sp>
        <p:sp>
          <p:nvSpPr>
            <p:cNvPr id="13" name="TextBox 13"/>
            <p:cNvSpPr txBox="1"/>
            <p:nvPr/>
          </p:nvSpPr>
          <p:spPr>
            <a:xfrm>
              <a:off x="8362906" y="2570896"/>
              <a:ext cx="10094264" cy="3089736"/>
            </a:xfrm>
            <a:prstGeom prst="rect">
              <a:avLst/>
            </a:prstGeom>
          </p:spPr>
          <p:txBody>
            <a:bodyPr lIns="0" tIns="0" rIns="0" bIns="0" rtlCol="0" anchor="t">
              <a:spAutoFit/>
            </a:bodyPr>
            <a:lstStyle/>
            <a:p>
              <a:pPr defTabSz="457200">
                <a:lnSpc>
                  <a:spcPts val="2340"/>
                </a:lnSpc>
              </a:pPr>
              <a:r>
                <a:rPr lang="en-US">
                  <a:solidFill>
                    <a:srgbClr val="292668"/>
                  </a:solidFill>
                  <a:latin typeface="Roboto 3"/>
                </a:rPr>
                <a:t>Respondents without a driver’s license who identified bureaucratic or economic factors as the reason they do not have one </a:t>
              </a:r>
            </a:p>
          </p:txBody>
        </p:sp>
        <p:sp>
          <p:nvSpPr>
            <p:cNvPr id="14" name="TextBox 14"/>
            <p:cNvSpPr txBox="1"/>
            <p:nvPr/>
          </p:nvSpPr>
          <p:spPr>
            <a:xfrm>
              <a:off x="8362906" y="6202704"/>
              <a:ext cx="9440346" cy="2417245"/>
            </a:xfrm>
            <a:prstGeom prst="rect">
              <a:avLst/>
            </a:prstGeom>
          </p:spPr>
          <p:txBody>
            <a:bodyPr lIns="0" tIns="0" rIns="0" bIns="0" rtlCol="0" anchor="t">
              <a:spAutoFit/>
            </a:bodyPr>
            <a:lstStyle/>
            <a:p>
              <a:pPr defTabSz="457200">
                <a:lnSpc>
                  <a:spcPts val="1820"/>
                </a:lnSpc>
              </a:pPr>
              <a:r>
                <a:rPr lang="en-US" sz="1400">
                  <a:solidFill>
                    <a:srgbClr val="292668"/>
                  </a:solidFill>
                  <a:latin typeface="Roboto 3"/>
                </a:rPr>
                <a:t>Identified barriers include: cost of getting</a:t>
              </a:r>
            </a:p>
            <a:p>
              <a:pPr defTabSz="457200">
                <a:lnSpc>
                  <a:spcPts val="1820"/>
                </a:lnSpc>
              </a:pPr>
              <a:r>
                <a:rPr lang="en-US" sz="1400">
                  <a:solidFill>
                    <a:srgbClr val="292668"/>
                  </a:solidFill>
                  <a:latin typeface="Roboto 3"/>
                </a:rPr>
                <a:t>a license, financial or legal difficulties </a:t>
              </a:r>
            </a:p>
            <a:p>
              <a:pPr defTabSz="457200">
                <a:lnSpc>
                  <a:spcPts val="1820"/>
                </a:lnSpc>
              </a:pPr>
              <a:r>
                <a:rPr lang="en-US" sz="1400">
                  <a:solidFill>
                    <a:srgbClr val="292668"/>
                  </a:solidFill>
                  <a:latin typeface="Roboto 3"/>
                </a:rPr>
                <a:t>(like unpaid tickets or fines), lack of time, </a:t>
              </a:r>
            </a:p>
            <a:p>
              <a:pPr defTabSz="457200">
                <a:lnSpc>
                  <a:spcPts val="1820"/>
                </a:lnSpc>
              </a:pPr>
              <a:r>
                <a:rPr lang="en-US" sz="1400">
                  <a:solidFill>
                    <a:srgbClr val="292668"/>
                  </a:solidFill>
                  <a:latin typeface="Roboto 3"/>
                </a:rPr>
                <a:t>or lack of underlying documents</a:t>
              </a:r>
            </a:p>
          </p:txBody>
        </p:sp>
        <p:grpSp>
          <p:nvGrpSpPr>
            <p:cNvPr id="15" name="Group 15"/>
            <p:cNvGrpSpPr/>
            <p:nvPr/>
          </p:nvGrpSpPr>
          <p:grpSpPr>
            <a:xfrm>
              <a:off x="0" y="1633913"/>
              <a:ext cx="7874599" cy="7613014"/>
              <a:chOff x="0" y="0"/>
              <a:chExt cx="840231" cy="812320"/>
            </a:xfrm>
          </p:grpSpPr>
          <p:sp>
            <p:nvSpPr>
              <p:cNvPr id="16" name="Freeform 16"/>
              <p:cNvSpPr/>
              <p:nvPr/>
            </p:nvSpPr>
            <p:spPr>
              <a:xfrm>
                <a:off x="0" y="0"/>
                <a:ext cx="840231" cy="812320"/>
              </a:xfrm>
              <a:custGeom>
                <a:avLst/>
                <a:gdLst/>
                <a:ahLst/>
                <a:cxnLst/>
                <a:rect l="l" t="t" r="r" b="b"/>
                <a:pathLst>
                  <a:path w="840231" h="812320">
                    <a:moveTo>
                      <a:pt x="420116" y="0"/>
                    </a:moveTo>
                    <a:cubicBezTo>
                      <a:pt x="188092" y="0"/>
                      <a:pt x="0" y="181844"/>
                      <a:pt x="0" y="406160"/>
                    </a:cubicBezTo>
                    <a:cubicBezTo>
                      <a:pt x="0" y="630476"/>
                      <a:pt x="188092" y="812320"/>
                      <a:pt x="420116" y="812320"/>
                    </a:cubicBezTo>
                    <a:cubicBezTo>
                      <a:pt x="652139" y="812320"/>
                      <a:pt x="840231" y="630476"/>
                      <a:pt x="840231" y="406160"/>
                    </a:cubicBezTo>
                    <a:cubicBezTo>
                      <a:pt x="840231" y="181844"/>
                      <a:pt x="652139" y="0"/>
                      <a:pt x="420116" y="0"/>
                    </a:cubicBezTo>
                    <a:close/>
                  </a:path>
                </a:pathLst>
              </a:custGeom>
              <a:solidFill>
                <a:srgbClr val="7A60AA"/>
              </a:solidFill>
              <a:ln w="38100" cap="sq">
                <a:solidFill>
                  <a:srgbClr val="292668"/>
                </a:solidFill>
                <a:prstDash val="solid"/>
                <a:miter/>
              </a:ln>
            </p:spPr>
            <p:txBody>
              <a:bodyPr/>
              <a:lstStyle/>
              <a:p>
                <a:endParaRPr lang="en-US"/>
              </a:p>
            </p:txBody>
          </p:sp>
          <p:sp>
            <p:nvSpPr>
              <p:cNvPr id="17" name="TextBox 17"/>
              <p:cNvSpPr txBox="1"/>
              <p:nvPr/>
            </p:nvSpPr>
            <p:spPr>
              <a:xfrm>
                <a:off x="78772" y="114255"/>
                <a:ext cx="682688" cy="621910"/>
              </a:xfrm>
              <a:prstGeom prst="rect">
                <a:avLst/>
              </a:prstGeom>
            </p:spPr>
            <p:txBody>
              <a:bodyPr lIns="38170" tIns="38170" rIns="38170" bIns="38170" rtlCol="0" anchor="ctr"/>
              <a:lstStyle/>
              <a:p>
                <a:pPr algn="ctr" defTabSz="457200">
                  <a:lnSpc>
                    <a:spcPts val="1093"/>
                  </a:lnSpc>
                </a:pPr>
                <a:endParaRPr sz="900">
                  <a:solidFill>
                    <a:prstClr val="black"/>
                  </a:solidFill>
                  <a:latin typeface="Calibri"/>
                </a:endParaRPr>
              </a:p>
            </p:txBody>
          </p:sp>
        </p:grpSp>
        <p:sp>
          <p:nvSpPr>
            <p:cNvPr id="18" name="TextBox 18"/>
            <p:cNvSpPr txBox="1"/>
            <p:nvPr/>
          </p:nvSpPr>
          <p:spPr>
            <a:xfrm>
              <a:off x="573176" y="4198648"/>
              <a:ext cx="6728250" cy="2564805"/>
            </a:xfrm>
            <a:prstGeom prst="rect">
              <a:avLst/>
            </a:prstGeom>
          </p:spPr>
          <p:txBody>
            <a:bodyPr lIns="0" tIns="0" rIns="0" bIns="0" rtlCol="0" anchor="t">
              <a:spAutoFit/>
            </a:bodyPr>
            <a:lstStyle/>
            <a:p>
              <a:pPr algn="ctr" defTabSz="457200">
                <a:lnSpc>
                  <a:spcPts val="7531"/>
                </a:lnSpc>
              </a:pPr>
              <a:r>
                <a:rPr lang="en-US" sz="7172">
                  <a:solidFill>
                    <a:srgbClr val="FFFFFF"/>
                  </a:solidFill>
                  <a:latin typeface="Roboto Condensed"/>
                </a:rPr>
                <a:t>19%</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20935" y="3835903"/>
            <a:ext cx="9453055" cy="2352968"/>
            <a:chOff x="0" y="0"/>
            <a:chExt cx="4979387" cy="1239423"/>
          </a:xfrm>
        </p:grpSpPr>
        <p:sp>
          <p:nvSpPr>
            <p:cNvPr id="3" name="Freeform 3"/>
            <p:cNvSpPr/>
            <p:nvPr/>
          </p:nvSpPr>
          <p:spPr>
            <a:xfrm>
              <a:off x="0" y="0"/>
              <a:ext cx="4979387" cy="1239423"/>
            </a:xfrm>
            <a:custGeom>
              <a:avLst/>
              <a:gdLst/>
              <a:ahLst/>
              <a:cxnLst/>
              <a:rect l="l" t="t" r="r" b="b"/>
              <a:pathLst>
                <a:path w="4979387" h="1239423">
                  <a:moveTo>
                    <a:pt x="0" y="0"/>
                  </a:moveTo>
                  <a:lnTo>
                    <a:pt x="4979387" y="0"/>
                  </a:lnTo>
                  <a:lnTo>
                    <a:pt x="4979387" y="1239423"/>
                  </a:lnTo>
                  <a:lnTo>
                    <a:pt x="0" y="1239423"/>
                  </a:lnTo>
                  <a:close/>
                </a:path>
              </a:pathLst>
            </a:custGeom>
            <a:solidFill>
              <a:srgbClr val="7A60AA"/>
            </a:solidFill>
          </p:spPr>
          <p:txBody>
            <a:bodyPr/>
            <a:lstStyle/>
            <a:p>
              <a:endParaRPr lang="en-US"/>
            </a:p>
          </p:txBody>
        </p:sp>
        <p:sp>
          <p:nvSpPr>
            <p:cNvPr id="4" name="TextBox 4"/>
            <p:cNvSpPr txBox="1"/>
            <p:nvPr/>
          </p:nvSpPr>
          <p:spPr>
            <a:xfrm>
              <a:off x="0" y="38100"/>
              <a:ext cx="4979387" cy="1201323"/>
            </a:xfrm>
            <a:prstGeom prst="rect">
              <a:avLst/>
            </a:prstGeom>
          </p:spPr>
          <p:txBody>
            <a:bodyPr lIns="25400" tIns="25400" rIns="25400" bIns="25400" rtlCol="0" anchor="ctr"/>
            <a:lstStyle/>
            <a:p>
              <a:pPr algn="ctr" defTabSz="457200">
                <a:lnSpc>
                  <a:spcPts val="1093"/>
                </a:lnSpc>
              </a:pPr>
              <a:endParaRPr sz="900">
                <a:solidFill>
                  <a:prstClr val="black"/>
                </a:solidFill>
                <a:latin typeface="Calibri"/>
              </a:endParaRPr>
            </a:p>
          </p:txBody>
        </p:sp>
      </p:grpSp>
      <p:sp>
        <p:nvSpPr>
          <p:cNvPr id="5" name="Freeform 5"/>
          <p:cNvSpPr/>
          <p:nvPr/>
        </p:nvSpPr>
        <p:spPr>
          <a:xfrm>
            <a:off x="3964429" y="1078006"/>
            <a:ext cx="1215143" cy="735162"/>
          </a:xfrm>
          <a:custGeom>
            <a:avLst/>
            <a:gdLst/>
            <a:ahLst/>
            <a:cxnLst/>
            <a:rect l="l" t="t" r="r" b="b"/>
            <a:pathLst>
              <a:path w="2430286" h="1470323">
                <a:moveTo>
                  <a:pt x="0" y="0"/>
                </a:moveTo>
                <a:lnTo>
                  <a:pt x="2430286" y="0"/>
                </a:lnTo>
                <a:lnTo>
                  <a:pt x="2430286" y="1470324"/>
                </a:lnTo>
                <a:lnTo>
                  <a:pt x="0" y="1470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366737" y="1052641"/>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563548" y="1052641"/>
            <a:ext cx="1215143" cy="710859"/>
          </a:xfrm>
          <a:custGeom>
            <a:avLst/>
            <a:gdLst/>
            <a:ahLst/>
            <a:cxnLst/>
            <a:rect l="l" t="t" r="r" b="b"/>
            <a:pathLst>
              <a:path w="2430286" h="1421717">
                <a:moveTo>
                  <a:pt x="0" y="0"/>
                </a:moveTo>
                <a:lnTo>
                  <a:pt x="2430286" y="0"/>
                </a:lnTo>
                <a:lnTo>
                  <a:pt x="2430286" y="1421717"/>
                </a:lnTo>
                <a:lnTo>
                  <a:pt x="0" y="1421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769045" y="1052641"/>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366737" y="1909968"/>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964429" y="1909968"/>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2562121" y="1909968"/>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159812" y="1909968"/>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6769045" y="1909968"/>
            <a:ext cx="1215143" cy="735162"/>
          </a:xfrm>
          <a:custGeom>
            <a:avLst/>
            <a:gdLst/>
            <a:ahLst/>
            <a:cxnLst/>
            <a:rect l="l" t="t" r="r" b="b"/>
            <a:pathLst>
              <a:path w="2430286" h="1470323">
                <a:moveTo>
                  <a:pt x="0" y="0"/>
                </a:moveTo>
                <a:lnTo>
                  <a:pt x="2430286" y="0"/>
                </a:lnTo>
                <a:lnTo>
                  <a:pt x="2430286" y="1470323"/>
                </a:lnTo>
                <a:lnTo>
                  <a:pt x="0" y="1470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162668" y="1064793"/>
            <a:ext cx="1215143" cy="710859"/>
          </a:xfrm>
          <a:custGeom>
            <a:avLst/>
            <a:gdLst/>
            <a:ahLst/>
            <a:cxnLst/>
            <a:rect l="l" t="t" r="r" b="b"/>
            <a:pathLst>
              <a:path w="2430286" h="1421717">
                <a:moveTo>
                  <a:pt x="0" y="0"/>
                </a:moveTo>
                <a:lnTo>
                  <a:pt x="2430286" y="0"/>
                </a:lnTo>
                <a:lnTo>
                  <a:pt x="2430286" y="1421717"/>
                </a:lnTo>
                <a:lnTo>
                  <a:pt x="0" y="1421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2090381" y="2767294"/>
            <a:ext cx="4963238" cy="520903"/>
            <a:chOff x="0" y="0"/>
            <a:chExt cx="14916592" cy="1565529"/>
          </a:xfrm>
        </p:grpSpPr>
        <p:sp>
          <p:nvSpPr>
            <p:cNvPr id="16" name="Freeform 16"/>
            <p:cNvSpPr/>
            <p:nvPr/>
          </p:nvSpPr>
          <p:spPr>
            <a:xfrm>
              <a:off x="31750" y="31750"/>
              <a:ext cx="14853092" cy="1502029"/>
            </a:xfrm>
            <a:custGeom>
              <a:avLst/>
              <a:gdLst/>
              <a:ahLst/>
              <a:cxnLst/>
              <a:rect l="l" t="t" r="r" b="b"/>
              <a:pathLst>
                <a:path w="14853092" h="1502029">
                  <a:moveTo>
                    <a:pt x="14760381" y="1502029"/>
                  </a:moveTo>
                  <a:lnTo>
                    <a:pt x="92710" y="1502029"/>
                  </a:lnTo>
                  <a:cubicBezTo>
                    <a:pt x="41910" y="1502029"/>
                    <a:pt x="0" y="1460119"/>
                    <a:pt x="0" y="1409319"/>
                  </a:cubicBezTo>
                  <a:lnTo>
                    <a:pt x="0" y="92710"/>
                  </a:lnTo>
                  <a:cubicBezTo>
                    <a:pt x="0" y="41910"/>
                    <a:pt x="41910" y="0"/>
                    <a:pt x="92710" y="0"/>
                  </a:cubicBezTo>
                  <a:lnTo>
                    <a:pt x="14759112" y="0"/>
                  </a:lnTo>
                  <a:cubicBezTo>
                    <a:pt x="14809912" y="0"/>
                    <a:pt x="14851822" y="41910"/>
                    <a:pt x="14851822" y="92710"/>
                  </a:cubicBezTo>
                  <a:lnTo>
                    <a:pt x="14851822" y="1408049"/>
                  </a:lnTo>
                  <a:cubicBezTo>
                    <a:pt x="14853092" y="1460119"/>
                    <a:pt x="14811181" y="1502029"/>
                    <a:pt x="14760381" y="1502029"/>
                  </a:cubicBezTo>
                  <a:close/>
                </a:path>
              </a:pathLst>
            </a:custGeom>
            <a:solidFill>
              <a:srgbClr val="292668"/>
            </a:solidFill>
          </p:spPr>
          <p:txBody>
            <a:bodyPr/>
            <a:lstStyle/>
            <a:p>
              <a:endParaRPr lang="en-US"/>
            </a:p>
          </p:txBody>
        </p:sp>
        <p:sp>
          <p:nvSpPr>
            <p:cNvPr id="17" name="Freeform 17"/>
            <p:cNvSpPr/>
            <p:nvPr/>
          </p:nvSpPr>
          <p:spPr>
            <a:xfrm>
              <a:off x="0" y="0"/>
              <a:ext cx="14916592" cy="1565529"/>
            </a:xfrm>
            <a:custGeom>
              <a:avLst/>
              <a:gdLst/>
              <a:ahLst/>
              <a:cxnLst/>
              <a:rect l="l" t="t" r="r" b="b"/>
              <a:pathLst>
                <a:path w="14916592" h="1565529">
                  <a:moveTo>
                    <a:pt x="14792131" y="59690"/>
                  </a:moveTo>
                  <a:cubicBezTo>
                    <a:pt x="14827692" y="59690"/>
                    <a:pt x="14856901" y="88900"/>
                    <a:pt x="14856901" y="124460"/>
                  </a:cubicBezTo>
                  <a:lnTo>
                    <a:pt x="14856901" y="1441069"/>
                  </a:lnTo>
                  <a:cubicBezTo>
                    <a:pt x="14856901" y="1476629"/>
                    <a:pt x="14827692" y="1505839"/>
                    <a:pt x="14792131" y="1505839"/>
                  </a:cubicBezTo>
                  <a:lnTo>
                    <a:pt x="124460" y="1505839"/>
                  </a:lnTo>
                  <a:cubicBezTo>
                    <a:pt x="88900" y="1505839"/>
                    <a:pt x="59690" y="1476629"/>
                    <a:pt x="59690" y="1441069"/>
                  </a:cubicBezTo>
                  <a:lnTo>
                    <a:pt x="59690" y="124460"/>
                  </a:lnTo>
                  <a:cubicBezTo>
                    <a:pt x="59690" y="88900"/>
                    <a:pt x="88900" y="59690"/>
                    <a:pt x="124460" y="59690"/>
                  </a:cubicBezTo>
                  <a:lnTo>
                    <a:pt x="14792131" y="59690"/>
                  </a:lnTo>
                  <a:moveTo>
                    <a:pt x="14792131" y="0"/>
                  </a:moveTo>
                  <a:lnTo>
                    <a:pt x="124460" y="0"/>
                  </a:lnTo>
                  <a:cubicBezTo>
                    <a:pt x="55880" y="0"/>
                    <a:pt x="0" y="55880"/>
                    <a:pt x="0" y="124460"/>
                  </a:cubicBezTo>
                  <a:lnTo>
                    <a:pt x="0" y="1441069"/>
                  </a:lnTo>
                  <a:cubicBezTo>
                    <a:pt x="0" y="1509649"/>
                    <a:pt x="55880" y="1565529"/>
                    <a:pt x="124460" y="1565529"/>
                  </a:cubicBezTo>
                  <a:lnTo>
                    <a:pt x="14792131" y="1565529"/>
                  </a:lnTo>
                  <a:cubicBezTo>
                    <a:pt x="14860712" y="1565529"/>
                    <a:pt x="14916592" y="1509649"/>
                    <a:pt x="14916592" y="1441069"/>
                  </a:cubicBezTo>
                  <a:lnTo>
                    <a:pt x="14916592" y="124460"/>
                  </a:lnTo>
                  <a:cubicBezTo>
                    <a:pt x="14916592" y="55880"/>
                    <a:pt x="14860712" y="0"/>
                    <a:pt x="14792131" y="0"/>
                  </a:cubicBezTo>
                  <a:close/>
                </a:path>
              </a:pathLst>
            </a:custGeom>
            <a:solidFill>
              <a:srgbClr val="292668"/>
            </a:solidFill>
          </p:spPr>
          <p:txBody>
            <a:bodyPr/>
            <a:lstStyle/>
            <a:p>
              <a:endParaRPr lang="en-US"/>
            </a:p>
          </p:txBody>
        </p:sp>
      </p:grpSp>
      <p:grpSp>
        <p:nvGrpSpPr>
          <p:cNvPr id="18" name="Group 18"/>
          <p:cNvGrpSpPr/>
          <p:nvPr/>
        </p:nvGrpSpPr>
        <p:grpSpPr>
          <a:xfrm>
            <a:off x="2090381" y="3210202"/>
            <a:ext cx="4963238" cy="2204633"/>
            <a:chOff x="0" y="0"/>
            <a:chExt cx="14916592" cy="6625836"/>
          </a:xfrm>
        </p:grpSpPr>
        <p:sp>
          <p:nvSpPr>
            <p:cNvPr id="19" name="Freeform 19"/>
            <p:cNvSpPr/>
            <p:nvPr/>
          </p:nvSpPr>
          <p:spPr>
            <a:xfrm>
              <a:off x="31750" y="31750"/>
              <a:ext cx="14853092" cy="6562336"/>
            </a:xfrm>
            <a:custGeom>
              <a:avLst/>
              <a:gdLst/>
              <a:ahLst/>
              <a:cxnLst/>
              <a:rect l="l" t="t" r="r" b="b"/>
              <a:pathLst>
                <a:path w="14853092" h="6562336">
                  <a:moveTo>
                    <a:pt x="14760381" y="6562336"/>
                  </a:moveTo>
                  <a:lnTo>
                    <a:pt x="92710" y="6562336"/>
                  </a:lnTo>
                  <a:cubicBezTo>
                    <a:pt x="41910" y="6562336"/>
                    <a:pt x="0" y="6520426"/>
                    <a:pt x="0" y="6469626"/>
                  </a:cubicBezTo>
                  <a:lnTo>
                    <a:pt x="0" y="92710"/>
                  </a:lnTo>
                  <a:cubicBezTo>
                    <a:pt x="0" y="41910"/>
                    <a:pt x="41910" y="0"/>
                    <a:pt x="92710" y="0"/>
                  </a:cubicBezTo>
                  <a:lnTo>
                    <a:pt x="14759112" y="0"/>
                  </a:lnTo>
                  <a:cubicBezTo>
                    <a:pt x="14809912" y="0"/>
                    <a:pt x="14851822" y="41910"/>
                    <a:pt x="14851822" y="92710"/>
                  </a:cubicBezTo>
                  <a:lnTo>
                    <a:pt x="14851822" y="6468356"/>
                  </a:lnTo>
                  <a:cubicBezTo>
                    <a:pt x="14853092" y="6520426"/>
                    <a:pt x="14811181" y="6562336"/>
                    <a:pt x="14760381" y="6562336"/>
                  </a:cubicBezTo>
                  <a:close/>
                </a:path>
              </a:pathLst>
            </a:custGeom>
            <a:solidFill>
              <a:srgbClr val="FFFFFF"/>
            </a:solidFill>
          </p:spPr>
          <p:txBody>
            <a:bodyPr/>
            <a:lstStyle/>
            <a:p>
              <a:endParaRPr lang="en-US"/>
            </a:p>
          </p:txBody>
        </p:sp>
        <p:sp>
          <p:nvSpPr>
            <p:cNvPr id="20" name="Freeform 20"/>
            <p:cNvSpPr/>
            <p:nvPr/>
          </p:nvSpPr>
          <p:spPr>
            <a:xfrm>
              <a:off x="0" y="0"/>
              <a:ext cx="14916592" cy="6625837"/>
            </a:xfrm>
            <a:custGeom>
              <a:avLst/>
              <a:gdLst/>
              <a:ahLst/>
              <a:cxnLst/>
              <a:rect l="l" t="t" r="r" b="b"/>
              <a:pathLst>
                <a:path w="14916592" h="6625837">
                  <a:moveTo>
                    <a:pt x="14792131" y="59690"/>
                  </a:moveTo>
                  <a:cubicBezTo>
                    <a:pt x="14827692" y="59690"/>
                    <a:pt x="14856901" y="88900"/>
                    <a:pt x="14856901" y="124460"/>
                  </a:cubicBezTo>
                  <a:lnTo>
                    <a:pt x="14856901" y="6501376"/>
                  </a:lnTo>
                  <a:cubicBezTo>
                    <a:pt x="14856901" y="6536937"/>
                    <a:pt x="14827692" y="6566146"/>
                    <a:pt x="14792131" y="6566146"/>
                  </a:cubicBezTo>
                  <a:lnTo>
                    <a:pt x="124460" y="6566146"/>
                  </a:lnTo>
                  <a:cubicBezTo>
                    <a:pt x="88900" y="6566146"/>
                    <a:pt x="59690" y="6536937"/>
                    <a:pt x="59690" y="6501376"/>
                  </a:cubicBezTo>
                  <a:lnTo>
                    <a:pt x="59690" y="124460"/>
                  </a:lnTo>
                  <a:cubicBezTo>
                    <a:pt x="59690" y="88900"/>
                    <a:pt x="88900" y="59690"/>
                    <a:pt x="124460" y="59690"/>
                  </a:cubicBezTo>
                  <a:lnTo>
                    <a:pt x="14792131" y="59690"/>
                  </a:lnTo>
                  <a:moveTo>
                    <a:pt x="14792131" y="0"/>
                  </a:moveTo>
                  <a:lnTo>
                    <a:pt x="124460" y="0"/>
                  </a:lnTo>
                  <a:cubicBezTo>
                    <a:pt x="55880" y="0"/>
                    <a:pt x="0" y="55880"/>
                    <a:pt x="0" y="124460"/>
                  </a:cubicBezTo>
                  <a:lnTo>
                    <a:pt x="0" y="6501376"/>
                  </a:lnTo>
                  <a:cubicBezTo>
                    <a:pt x="0" y="6569956"/>
                    <a:pt x="55880" y="6625837"/>
                    <a:pt x="124460" y="6625837"/>
                  </a:cubicBezTo>
                  <a:lnTo>
                    <a:pt x="14792131" y="6625837"/>
                  </a:lnTo>
                  <a:cubicBezTo>
                    <a:pt x="14860712" y="6625837"/>
                    <a:pt x="14916592" y="6569956"/>
                    <a:pt x="14916592" y="6501376"/>
                  </a:cubicBezTo>
                  <a:lnTo>
                    <a:pt x="14916592" y="124460"/>
                  </a:lnTo>
                  <a:cubicBezTo>
                    <a:pt x="14916592" y="55880"/>
                    <a:pt x="14860712" y="0"/>
                    <a:pt x="14792131" y="0"/>
                  </a:cubicBezTo>
                  <a:close/>
                </a:path>
              </a:pathLst>
            </a:custGeom>
            <a:solidFill>
              <a:srgbClr val="292668"/>
            </a:solidFill>
          </p:spPr>
          <p:txBody>
            <a:bodyPr/>
            <a:lstStyle/>
            <a:p>
              <a:endParaRPr lang="en-US"/>
            </a:p>
          </p:txBody>
        </p:sp>
      </p:grpSp>
      <p:sp>
        <p:nvSpPr>
          <p:cNvPr id="21" name="TextBox 21"/>
          <p:cNvSpPr txBox="1"/>
          <p:nvPr/>
        </p:nvSpPr>
        <p:spPr>
          <a:xfrm>
            <a:off x="3037408" y="2906778"/>
            <a:ext cx="3069185" cy="256480"/>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FINDINGS: WHO LACKS ID?</a:t>
            </a:r>
          </a:p>
        </p:txBody>
      </p:sp>
      <p:sp>
        <p:nvSpPr>
          <p:cNvPr id="22" name="TextBox 22"/>
          <p:cNvSpPr txBox="1"/>
          <p:nvPr/>
        </p:nvSpPr>
        <p:spPr>
          <a:xfrm>
            <a:off x="3195123" y="3518158"/>
            <a:ext cx="2753754" cy="961802"/>
          </a:xfrm>
          <a:prstGeom prst="rect">
            <a:avLst/>
          </a:prstGeom>
        </p:spPr>
        <p:txBody>
          <a:bodyPr lIns="0" tIns="0" rIns="0" bIns="0" rtlCol="0" anchor="t">
            <a:spAutoFit/>
          </a:bodyPr>
          <a:lstStyle/>
          <a:p>
            <a:pPr algn="ctr" defTabSz="457200">
              <a:lnSpc>
                <a:spcPts val="2520"/>
              </a:lnSpc>
            </a:pPr>
            <a:r>
              <a:rPr lang="en-US" sz="2400">
                <a:solidFill>
                  <a:srgbClr val="292668"/>
                </a:solidFill>
                <a:latin typeface="Roboto Condensed"/>
              </a:rPr>
              <a:t>2 OUT OF EVERY 10</a:t>
            </a:r>
          </a:p>
          <a:p>
            <a:pPr algn="ctr" defTabSz="457200">
              <a:lnSpc>
                <a:spcPts val="2520"/>
              </a:lnSpc>
            </a:pPr>
            <a:r>
              <a:rPr lang="en-US" sz="2400">
                <a:solidFill>
                  <a:srgbClr val="292668"/>
                </a:solidFill>
                <a:latin typeface="Roboto Condensed"/>
              </a:rPr>
              <a:t>AMERICANS LIVING</a:t>
            </a:r>
          </a:p>
          <a:p>
            <a:pPr algn="ctr" defTabSz="457200">
              <a:lnSpc>
                <a:spcPts val="2520"/>
              </a:lnSpc>
            </a:pPr>
            <a:r>
              <a:rPr lang="en-US" sz="2400">
                <a:solidFill>
                  <a:srgbClr val="292668"/>
                </a:solidFill>
                <a:latin typeface="Roboto Condensed"/>
              </a:rPr>
              <a:t>IN VOTER ID STATES</a:t>
            </a:r>
          </a:p>
        </p:txBody>
      </p:sp>
      <p:sp>
        <p:nvSpPr>
          <p:cNvPr id="23" name="TextBox 23"/>
          <p:cNvSpPr txBox="1"/>
          <p:nvPr/>
        </p:nvSpPr>
        <p:spPr>
          <a:xfrm>
            <a:off x="2485140" y="4695557"/>
            <a:ext cx="4173720" cy="278923"/>
          </a:xfrm>
          <a:prstGeom prst="rect">
            <a:avLst/>
          </a:prstGeom>
        </p:spPr>
        <p:txBody>
          <a:bodyPr lIns="0" tIns="0" rIns="0" bIns="0" rtlCol="0" anchor="t">
            <a:spAutoFit/>
          </a:bodyPr>
          <a:lstStyle/>
          <a:p>
            <a:pPr algn="ctr" defTabSz="457200">
              <a:lnSpc>
                <a:spcPts val="2340"/>
              </a:lnSpc>
            </a:pPr>
            <a:r>
              <a:rPr lang="en-US">
                <a:solidFill>
                  <a:srgbClr val="292668"/>
                </a:solidFill>
                <a:latin typeface="Roboto Condensed"/>
              </a:rPr>
              <a:t>DO NOT HAVE A CURRENT DRIVER’S LICENSE </a:t>
            </a:r>
          </a:p>
        </p:txBody>
      </p:sp>
      <p:sp>
        <p:nvSpPr>
          <p:cNvPr id="24" name="Freeform 24"/>
          <p:cNvSpPr/>
          <p:nvPr/>
        </p:nvSpPr>
        <p:spPr>
          <a:xfrm>
            <a:off x="3778250" y="5638672"/>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621307"/>
            <a:ext cx="9471915" cy="6970111"/>
            <a:chOff x="0" y="0"/>
            <a:chExt cx="25258438" cy="18586962"/>
          </a:xfrm>
        </p:grpSpPr>
        <p:sp>
          <p:nvSpPr>
            <p:cNvPr id="3" name="Freeform 3"/>
            <p:cNvSpPr/>
            <p:nvPr/>
          </p:nvSpPr>
          <p:spPr>
            <a:xfrm>
              <a:off x="0" y="0"/>
              <a:ext cx="9224986" cy="7852208"/>
            </a:xfrm>
            <a:custGeom>
              <a:avLst/>
              <a:gdLst/>
              <a:ahLst/>
              <a:cxnLst/>
              <a:rect l="l" t="t" r="r" b="b"/>
              <a:pathLst>
                <a:path w="9224986" h="7852208">
                  <a:moveTo>
                    <a:pt x="0" y="0"/>
                  </a:moveTo>
                  <a:lnTo>
                    <a:pt x="9224986" y="0"/>
                  </a:lnTo>
                  <a:lnTo>
                    <a:pt x="9224986" y="7852208"/>
                  </a:lnTo>
                  <a:lnTo>
                    <a:pt x="0" y="7852208"/>
                  </a:lnTo>
                  <a:lnTo>
                    <a:pt x="0" y="0"/>
                  </a:lnTo>
                  <a:close/>
                </a:path>
              </a:pathLst>
            </a:custGeom>
            <a:blipFill>
              <a:blip r:embed="rId2">
                <a:alphaModFix amt="70000"/>
                <a:extLst>
                  <a:ext uri="{96DAC541-7B7A-43D3-8B79-37D633B846F1}">
                    <asvg:svgBlip xmlns:asvg="http://schemas.microsoft.com/office/drawing/2016/SVG/main" r:embed="rId3"/>
                  </a:ext>
                </a:extLst>
              </a:blip>
              <a:stretch>
                <a:fillRect b="-17042"/>
              </a:stretch>
            </a:blipFill>
          </p:spPr>
          <p:txBody>
            <a:bodyPr/>
            <a:lstStyle/>
            <a:p>
              <a:endParaRPr lang="en-US"/>
            </a:p>
          </p:txBody>
        </p:sp>
        <p:sp>
          <p:nvSpPr>
            <p:cNvPr id="4" name="Freeform 4"/>
            <p:cNvSpPr/>
            <p:nvPr/>
          </p:nvSpPr>
          <p:spPr>
            <a:xfrm rot="5400000">
              <a:off x="-872084" y="9060240"/>
              <a:ext cx="10220774" cy="8476606"/>
            </a:xfrm>
            <a:custGeom>
              <a:avLst/>
              <a:gdLst/>
              <a:ahLst/>
              <a:cxnLst/>
              <a:rect l="l" t="t" r="r" b="b"/>
              <a:pathLst>
                <a:path w="10220774" h="8476606">
                  <a:moveTo>
                    <a:pt x="0" y="0"/>
                  </a:moveTo>
                  <a:lnTo>
                    <a:pt x="10220774" y="0"/>
                  </a:lnTo>
                  <a:lnTo>
                    <a:pt x="10220774" y="8476606"/>
                  </a:lnTo>
                  <a:lnTo>
                    <a:pt x="0" y="8476606"/>
                  </a:lnTo>
                  <a:lnTo>
                    <a:pt x="0" y="0"/>
                  </a:lnTo>
                  <a:close/>
                </a:path>
              </a:pathLst>
            </a:custGeom>
            <a:blipFill>
              <a:blip r:embed="rId2">
                <a:alphaModFix amt="70000"/>
                <a:extLst>
                  <a:ext uri="{96DAC541-7B7A-43D3-8B79-37D633B846F1}">
                    <asvg:svgBlip xmlns:asvg="http://schemas.microsoft.com/office/drawing/2016/SVG/main" r:embed="rId3"/>
                  </a:ext>
                </a:extLst>
              </a:blip>
              <a:stretch>
                <a:fillRect b="-20124"/>
              </a:stretch>
            </a:blipFill>
          </p:spPr>
          <p:txBody>
            <a:bodyPr/>
            <a:lstStyle/>
            <a:p>
              <a:endParaRPr lang="en-US"/>
            </a:p>
          </p:txBody>
        </p:sp>
        <p:sp>
          <p:nvSpPr>
            <p:cNvPr id="5" name="Freeform 5"/>
            <p:cNvSpPr/>
            <p:nvPr/>
          </p:nvSpPr>
          <p:spPr>
            <a:xfrm>
              <a:off x="9612348" y="178033"/>
              <a:ext cx="6241499" cy="7976183"/>
            </a:xfrm>
            <a:custGeom>
              <a:avLst/>
              <a:gdLst/>
              <a:ahLst/>
              <a:cxnLst/>
              <a:rect l="l" t="t" r="r" b="b"/>
              <a:pathLst>
                <a:path w="6241499" h="7976183">
                  <a:moveTo>
                    <a:pt x="0" y="0"/>
                  </a:moveTo>
                  <a:lnTo>
                    <a:pt x="6241499" y="0"/>
                  </a:lnTo>
                  <a:lnTo>
                    <a:pt x="6241499" y="7976183"/>
                  </a:lnTo>
                  <a:lnTo>
                    <a:pt x="0" y="7976183"/>
                  </a:lnTo>
                  <a:lnTo>
                    <a:pt x="0" y="0"/>
                  </a:lnTo>
                  <a:close/>
                </a:path>
              </a:pathLst>
            </a:custGeom>
            <a:blipFill>
              <a:blip r:embed="rId2">
                <a:extLst>
                  <a:ext uri="{96DAC541-7B7A-43D3-8B79-37D633B846F1}">
                    <asvg:svgBlip xmlns:asvg="http://schemas.microsoft.com/office/drawing/2016/SVG/main" r:embed="rId3"/>
                  </a:ext>
                </a:extLst>
              </a:blip>
              <a:stretch>
                <a:fillRect l="-27767" r="-20033" b="-15222"/>
              </a:stretch>
            </a:blipFill>
          </p:spPr>
          <p:txBody>
            <a:bodyPr/>
            <a:lstStyle/>
            <a:p>
              <a:endParaRPr lang="en-US"/>
            </a:p>
          </p:txBody>
        </p:sp>
        <p:sp>
          <p:nvSpPr>
            <p:cNvPr id="6" name="Freeform 6"/>
            <p:cNvSpPr/>
            <p:nvPr/>
          </p:nvSpPr>
          <p:spPr>
            <a:xfrm rot="5400000">
              <a:off x="7007153" y="9238273"/>
              <a:ext cx="10220774" cy="8476606"/>
            </a:xfrm>
            <a:custGeom>
              <a:avLst/>
              <a:gdLst/>
              <a:ahLst/>
              <a:cxnLst/>
              <a:rect l="l" t="t" r="r" b="b"/>
              <a:pathLst>
                <a:path w="10220774" h="8476606">
                  <a:moveTo>
                    <a:pt x="0" y="0"/>
                  </a:moveTo>
                  <a:lnTo>
                    <a:pt x="10220773" y="0"/>
                  </a:lnTo>
                  <a:lnTo>
                    <a:pt x="10220773" y="8476606"/>
                  </a:lnTo>
                  <a:lnTo>
                    <a:pt x="0" y="8476606"/>
                  </a:lnTo>
                  <a:lnTo>
                    <a:pt x="0" y="0"/>
                  </a:lnTo>
                  <a:close/>
                </a:path>
              </a:pathLst>
            </a:custGeom>
            <a:blipFill>
              <a:blip r:embed="rId2">
                <a:alphaModFix amt="70000"/>
                <a:extLst>
                  <a:ext uri="{96DAC541-7B7A-43D3-8B79-37D633B846F1}">
                    <asvg:svgBlip xmlns:asvg="http://schemas.microsoft.com/office/drawing/2016/SVG/main" r:embed="rId3"/>
                  </a:ext>
                </a:extLst>
              </a:blip>
              <a:stretch>
                <a:fillRect b="-20124"/>
              </a:stretch>
            </a:blipFill>
          </p:spPr>
          <p:txBody>
            <a:bodyPr/>
            <a:lstStyle/>
            <a:p>
              <a:endParaRPr lang="en-US"/>
            </a:p>
          </p:txBody>
        </p:sp>
        <p:sp>
          <p:nvSpPr>
            <p:cNvPr id="7" name="Freeform 7"/>
            <p:cNvSpPr/>
            <p:nvPr/>
          </p:nvSpPr>
          <p:spPr>
            <a:xfrm>
              <a:off x="16033453" y="335948"/>
              <a:ext cx="9224986" cy="7852208"/>
            </a:xfrm>
            <a:custGeom>
              <a:avLst/>
              <a:gdLst/>
              <a:ahLst/>
              <a:cxnLst/>
              <a:rect l="l" t="t" r="r" b="b"/>
              <a:pathLst>
                <a:path w="9224986" h="7852208">
                  <a:moveTo>
                    <a:pt x="0" y="0"/>
                  </a:moveTo>
                  <a:lnTo>
                    <a:pt x="9224985" y="0"/>
                  </a:lnTo>
                  <a:lnTo>
                    <a:pt x="9224985" y="7852208"/>
                  </a:lnTo>
                  <a:lnTo>
                    <a:pt x="0" y="7852208"/>
                  </a:lnTo>
                  <a:lnTo>
                    <a:pt x="0" y="0"/>
                  </a:lnTo>
                  <a:close/>
                </a:path>
              </a:pathLst>
            </a:custGeom>
            <a:blipFill>
              <a:blip r:embed="rId2">
                <a:alphaModFix amt="70000"/>
                <a:extLst>
                  <a:ext uri="{96DAC541-7B7A-43D3-8B79-37D633B846F1}">
                    <asvg:svgBlip xmlns:asvg="http://schemas.microsoft.com/office/drawing/2016/SVG/main" r:embed="rId3"/>
                  </a:ext>
                </a:extLst>
              </a:blip>
              <a:stretch>
                <a:fillRect b="-17042"/>
              </a:stretch>
            </a:blipFill>
          </p:spPr>
          <p:txBody>
            <a:bodyPr/>
            <a:lstStyle/>
            <a:p>
              <a:endParaRPr lang="en-US"/>
            </a:p>
          </p:txBody>
        </p:sp>
        <p:sp>
          <p:nvSpPr>
            <p:cNvPr id="8" name="Freeform 8"/>
            <p:cNvSpPr/>
            <p:nvPr/>
          </p:nvSpPr>
          <p:spPr>
            <a:xfrm>
              <a:off x="16382361" y="8154216"/>
              <a:ext cx="7669907" cy="7952877"/>
            </a:xfrm>
            <a:custGeom>
              <a:avLst/>
              <a:gdLst/>
              <a:ahLst/>
              <a:cxnLst/>
              <a:rect l="l" t="t" r="r" b="b"/>
              <a:pathLst>
                <a:path w="7669907" h="7952877">
                  <a:moveTo>
                    <a:pt x="0" y="0"/>
                  </a:moveTo>
                  <a:lnTo>
                    <a:pt x="7669907" y="0"/>
                  </a:lnTo>
                  <a:lnTo>
                    <a:pt x="7669907" y="7952877"/>
                  </a:lnTo>
                  <a:lnTo>
                    <a:pt x="0" y="7952877"/>
                  </a:lnTo>
                  <a:lnTo>
                    <a:pt x="0" y="0"/>
                  </a:lnTo>
                  <a:close/>
                </a:path>
              </a:pathLst>
            </a:custGeom>
            <a:blipFill>
              <a:blip r:embed="rId2">
                <a:alphaModFix amt="70000"/>
                <a:extLst>
                  <a:ext uri="{96DAC541-7B7A-43D3-8B79-37D633B846F1}">
                    <asvg:svgBlip xmlns:asvg="http://schemas.microsoft.com/office/drawing/2016/SVG/main" r:embed="rId3"/>
                  </a:ext>
                </a:extLst>
              </a:blip>
              <a:stretch>
                <a:fillRect l="-20275" b="-15560"/>
              </a:stretch>
            </a:blipFill>
          </p:spPr>
          <p:txBody>
            <a:bodyPr/>
            <a:lstStyle/>
            <a:p>
              <a:endParaRPr lang="en-US"/>
            </a:p>
          </p:txBody>
        </p:sp>
      </p:grpSp>
      <p:sp>
        <p:nvSpPr>
          <p:cNvPr id="9" name="Freeform 9"/>
          <p:cNvSpPr/>
          <p:nvPr/>
        </p:nvSpPr>
        <p:spPr>
          <a:xfrm rot="-10543556">
            <a:off x="680817" y="1719217"/>
            <a:ext cx="3345287" cy="3345287"/>
          </a:xfrm>
          <a:custGeom>
            <a:avLst/>
            <a:gdLst/>
            <a:ahLst/>
            <a:cxnLst/>
            <a:rect l="l" t="t" r="r" b="b"/>
            <a:pathLst>
              <a:path w="6690573" h="6690573">
                <a:moveTo>
                  <a:pt x="0" y="0"/>
                </a:moveTo>
                <a:lnTo>
                  <a:pt x="6690574" y="0"/>
                </a:lnTo>
                <a:lnTo>
                  <a:pt x="6690574" y="6690573"/>
                </a:lnTo>
                <a:lnTo>
                  <a:pt x="0" y="66905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821958" y="2094560"/>
            <a:ext cx="1063004" cy="944745"/>
          </a:xfrm>
          <a:custGeom>
            <a:avLst/>
            <a:gdLst/>
            <a:ahLst/>
            <a:cxnLst/>
            <a:rect l="l" t="t" r="r" b="b"/>
            <a:pathLst>
              <a:path w="2126008" h="1889490">
                <a:moveTo>
                  <a:pt x="0" y="0"/>
                </a:moveTo>
                <a:lnTo>
                  <a:pt x="2126008" y="0"/>
                </a:lnTo>
                <a:lnTo>
                  <a:pt x="2126008" y="1889489"/>
                </a:lnTo>
                <a:lnTo>
                  <a:pt x="0" y="18894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3349411" y="2900250"/>
            <a:ext cx="1517895" cy="352156"/>
          </a:xfrm>
          <a:custGeom>
            <a:avLst/>
            <a:gdLst/>
            <a:ahLst/>
            <a:cxnLst/>
            <a:rect l="l" t="t" r="r" b="b"/>
            <a:pathLst>
              <a:path w="3035790" h="704312">
                <a:moveTo>
                  <a:pt x="3035790" y="0"/>
                </a:moveTo>
                <a:lnTo>
                  <a:pt x="0" y="0"/>
                </a:lnTo>
                <a:lnTo>
                  <a:pt x="0" y="704312"/>
                </a:lnTo>
                <a:lnTo>
                  <a:pt x="3035790" y="704312"/>
                </a:lnTo>
                <a:lnTo>
                  <a:pt x="3035790" y="0"/>
                </a:lnTo>
                <a:close/>
              </a:path>
            </a:pathLst>
          </a:custGeom>
          <a:blipFill>
            <a:blip r:embed="rId8">
              <a:extLst>
                <a:ext uri="{96DAC541-7B7A-43D3-8B79-37D633B846F1}">
                  <asvg:svgBlip xmlns:asvg="http://schemas.microsoft.com/office/drawing/2016/SVG/main" r:embed="rId9"/>
                </a:ext>
              </a:extLst>
            </a:blip>
            <a:stretch>
              <a:fillRect l="-50896"/>
            </a:stretch>
          </a:blipFill>
        </p:spPr>
        <p:txBody>
          <a:bodyPr/>
          <a:lstStyle/>
          <a:p>
            <a:endParaRPr lang="en-US"/>
          </a:p>
        </p:txBody>
      </p:sp>
      <p:grpSp>
        <p:nvGrpSpPr>
          <p:cNvPr id="12" name="Group 12"/>
          <p:cNvGrpSpPr/>
          <p:nvPr/>
        </p:nvGrpSpPr>
        <p:grpSpPr>
          <a:xfrm>
            <a:off x="4580710" y="1983776"/>
            <a:ext cx="4002480" cy="3333356"/>
            <a:chOff x="0" y="0"/>
            <a:chExt cx="12029114" cy="10018118"/>
          </a:xfrm>
        </p:grpSpPr>
        <p:sp>
          <p:nvSpPr>
            <p:cNvPr id="13" name="Freeform 13"/>
            <p:cNvSpPr/>
            <p:nvPr/>
          </p:nvSpPr>
          <p:spPr>
            <a:xfrm>
              <a:off x="31750" y="31750"/>
              <a:ext cx="11965614" cy="9954618"/>
            </a:xfrm>
            <a:custGeom>
              <a:avLst/>
              <a:gdLst/>
              <a:ahLst/>
              <a:cxnLst/>
              <a:rect l="l" t="t" r="r" b="b"/>
              <a:pathLst>
                <a:path w="11965614" h="9954618">
                  <a:moveTo>
                    <a:pt x="11872904" y="9954618"/>
                  </a:moveTo>
                  <a:lnTo>
                    <a:pt x="92710" y="9954618"/>
                  </a:lnTo>
                  <a:cubicBezTo>
                    <a:pt x="41910" y="9954618"/>
                    <a:pt x="0" y="9912707"/>
                    <a:pt x="0" y="9861907"/>
                  </a:cubicBezTo>
                  <a:lnTo>
                    <a:pt x="0" y="92710"/>
                  </a:lnTo>
                  <a:cubicBezTo>
                    <a:pt x="0" y="41910"/>
                    <a:pt x="41910" y="0"/>
                    <a:pt x="92710" y="0"/>
                  </a:cubicBezTo>
                  <a:lnTo>
                    <a:pt x="11871634" y="0"/>
                  </a:lnTo>
                  <a:cubicBezTo>
                    <a:pt x="11922434" y="0"/>
                    <a:pt x="11964344" y="41910"/>
                    <a:pt x="11964344" y="92710"/>
                  </a:cubicBezTo>
                  <a:lnTo>
                    <a:pt x="11964344" y="9860638"/>
                  </a:lnTo>
                  <a:cubicBezTo>
                    <a:pt x="11965614" y="9912707"/>
                    <a:pt x="11923704" y="9954618"/>
                    <a:pt x="11872904" y="9954618"/>
                  </a:cubicBezTo>
                  <a:close/>
                </a:path>
              </a:pathLst>
            </a:custGeom>
            <a:solidFill>
              <a:srgbClr val="FFFFFF"/>
            </a:solidFill>
          </p:spPr>
          <p:txBody>
            <a:bodyPr/>
            <a:lstStyle/>
            <a:p>
              <a:endParaRPr lang="en-US"/>
            </a:p>
          </p:txBody>
        </p:sp>
        <p:sp>
          <p:nvSpPr>
            <p:cNvPr id="14" name="Freeform 14"/>
            <p:cNvSpPr/>
            <p:nvPr/>
          </p:nvSpPr>
          <p:spPr>
            <a:xfrm>
              <a:off x="0" y="0"/>
              <a:ext cx="12029114" cy="10018118"/>
            </a:xfrm>
            <a:custGeom>
              <a:avLst/>
              <a:gdLst/>
              <a:ahLst/>
              <a:cxnLst/>
              <a:rect l="l" t="t" r="r" b="b"/>
              <a:pathLst>
                <a:path w="12029114" h="10018118">
                  <a:moveTo>
                    <a:pt x="11904654" y="59690"/>
                  </a:moveTo>
                  <a:cubicBezTo>
                    <a:pt x="11940214" y="59690"/>
                    <a:pt x="11969424" y="88900"/>
                    <a:pt x="11969424" y="124460"/>
                  </a:cubicBezTo>
                  <a:lnTo>
                    <a:pt x="11969424" y="9893658"/>
                  </a:lnTo>
                  <a:cubicBezTo>
                    <a:pt x="11969424" y="9929218"/>
                    <a:pt x="11940214" y="9958428"/>
                    <a:pt x="11904654" y="9958428"/>
                  </a:cubicBezTo>
                  <a:lnTo>
                    <a:pt x="124460" y="9958428"/>
                  </a:lnTo>
                  <a:cubicBezTo>
                    <a:pt x="88900" y="9958428"/>
                    <a:pt x="59690" y="9929218"/>
                    <a:pt x="59690" y="9893658"/>
                  </a:cubicBezTo>
                  <a:lnTo>
                    <a:pt x="59690" y="124460"/>
                  </a:lnTo>
                  <a:cubicBezTo>
                    <a:pt x="59690" y="88900"/>
                    <a:pt x="88900" y="59690"/>
                    <a:pt x="124460" y="59690"/>
                  </a:cubicBezTo>
                  <a:lnTo>
                    <a:pt x="11904654" y="59690"/>
                  </a:lnTo>
                  <a:moveTo>
                    <a:pt x="11904654" y="0"/>
                  </a:moveTo>
                  <a:lnTo>
                    <a:pt x="124460" y="0"/>
                  </a:lnTo>
                  <a:cubicBezTo>
                    <a:pt x="55880" y="0"/>
                    <a:pt x="0" y="55880"/>
                    <a:pt x="0" y="124460"/>
                  </a:cubicBezTo>
                  <a:lnTo>
                    <a:pt x="0" y="9893658"/>
                  </a:lnTo>
                  <a:cubicBezTo>
                    <a:pt x="0" y="9962238"/>
                    <a:pt x="55880" y="10018118"/>
                    <a:pt x="124460" y="10018118"/>
                  </a:cubicBezTo>
                  <a:lnTo>
                    <a:pt x="11904654" y="10018118"/>
                  </a:lnTo>
                  <a:cubicBezTo>
                    <a:pt x="11973234" y="10018118"/>
                    <a:pt x="12029114" y="9962238"/>
                    <a:pt x="12029114" y="9893658"/>
                  </a:cubicBezTo>
                  <a:lnTo>
                    <a:pt x="12029114" y="124460"/>
                  </a:lnTo>
                  <a:cubicBezTo>
                    <a:pt x="12029114" y="55880"/>
                    <a:pt x="11973234" y="0"/>
                    <a:pt x="11904654" y="0"/>
                  </a:cubicBezTo>
                  <a:close/>
                </a:path>
              </a:pathLst>
            </a:custGeom>
            <a:solidFill>
              <a:srgbClr val="292668"/>
            </a:solidFill>
          </p:spPr>
          <p:txBody>
            <a:bodyPr/>
            <a:lstStyle/>
            <a:p>
              <a:endParaRPr lang="en-US"/>
            </a:p>
          </p:txBody>
        </p:sp>
      </p:grpSp>
      <p:grpSp>
        <p:nvGrpSpPr>
          <p:cNvPr id="15" name="Group 15"/>
          <p:cNvGrpSpPr/>
          <p:nvPr/>
        </p:nvGrpSpPr>
        <p:grpSpPr>
          <a:xfrm>
            <a:off x="4580710" y="1540869"/>
            <a:ext cx="4002480" cy="520903"/>
            <a:chOff x="0" y="0"/>
            <a:chExt cx="12029114" cy="1565529"/>
          </a:xfrm>
        </p:grpSpPr>
        <p:sp>
          <p:nvSpPr>
            <p:cNvPr id="16" name="Freeform 16"/>
            <p:cNvSpPr/>
            <p:nvPr/>
          </p:nvSpPr>
          <p:spPr>
            <a:xfrm>
              <a:off x="31750" y="31750"/>
              <a:ext cx="11965614" cy="1502029"/>
            </a:xfrm>
            <a:custGeom>
              <a:avLst/>
              <a:gdLst/>
              <a:ahLst/>
              <a:cxnLst/>
              <a:rect l="l" t="t" r="r" b="b"/>
              <a:pathLst>
                <a:path w="11965614" h="1502029">
                  <a:moveTo>
                    <a:pt x="11872904" y="1502029"/>
                  </a:moveTo>
                  <a:lnTo>
                    <a:pt x="92710" y="1502029"/>
                  </a:lnTo>
                  <a:cubicBezTo>
                    <a:pt x="41910" y="1502029"/>
                    <a:pt x="0" y="1460119"/>
                    <a:pt x="0" y="1409319"/>
                  </a:cubicBezTo>
                  <a:lnTo>
                    <a:pt x="0" y="92710"/>
                  </a:lnTo>
                  <a:cubicBezTo>
                    <a:pt x="0" y="41910"/>
                    <a:pt x="41910" y="0"/>
                    <a:pt x="92710" y="0"/>
                  </a:cubicBezTo>
                  <a:lnTo>
                    <a:pt x="11871634" y="0"/>
                  </a:lnTo>
                  <a:cubicBezTo>
                    <a:pt x="11922434" y="0"/>
                    <a:pt x="11964344" y="41910"/>
                    <a:pt x="11964344" y="92710"/>
                  </a:cubicBezTo>
                  <a:lnTo>
                    <a:pt x="11964344" y="1408049"/>
                  </a:lnTo>
                  <a:cubicBezTo>
                    <a:pt x="11965614" y="1460119"/>
                    <a:pt x="11923704" y="1502029"/>
                    <a:pt x="11872904" y="1502029"/>
                  </a:cubicBezTo>
                  <a:close/>
                </a:path>
              </a:pathLst>
            </a:custGeom>
            <a:solidFill>
              <a:srgbClr val="292668"/>
            </a:solidFill>
          </p:spPr>
          <p:txBody>
            <a:bodyPr/>
            <a:lstStyle/>
            <a:p>
              <a:endParaRPr lang="en-US"/>
            </a:p>
          </p:txBody>
        </p:sp>
        <p:sp>
          <p:nvSpPr>
            <p:cNvPr id="17" name="Freeform 17"/>
            <p:cNvSpPr/>
            <p:nvPr/>
          </p:nvSpPr>
          <p:spPr>
            <a:xfrm>
              <a:off x="0" y="0"/>
              <a:ext cx="12029114" cy="1565529"/>
            </a:xfrm>
            <a:custGeom>
              <a:avLst/>
              <a:gdLst/>
              <a:ahLst/>
              <a:cxnLst/>
              <a:rect l="l" t="t" r="r" b="b"/>
              <a:pathLst>
                <a:path w="12029114" h="1565529">
                  <a:moveTo>
                    <a:pt x="11904654" y="59690"/>
                  </a:moveTo>
                  <a:cubicBezTo>
                    <a:pt x="11940214" y="59690"/>
                    <a:pt x="11969424" y="88900"/>
                    <a:pt x="11969424" y="124460"/>
                  </a:cubicBezTo>
                  <a:lnTo>
                    <a:pt x="11969424" y="1441069"/>
                  </a:lnTo>
                  <a:cubicBezTo>
                    <a:pt x="11969424" y="1476629"/>
                    <a:pt x="11940214" y="1505839"/>
                    <a:pt x="11904654" y="1505839"/>
                  </a:cubicBezTo>
                  <a:lnTo>
                    <a:pt x="124460" y="1505839"/>
                  </a:lnTo>
                  <a:cubicBezTo>
                    <a:pt x="88900" y="1505839"/>
                    <a:pt x="59690" y="1476629"/>
                    <a:pt x="59690" y="1441069"/>
                  </a:cubicBezTo>
                  <a:lnTo>
                    <a:pt x="59690" y="124460"/>
                  </a:lnTo>
                  <a:cubicBezTo>
                    <a:pt x="59690" y="88900"/>
                    <a:pt x="88900" y="59690"/>
                    <a:pt x="124460" y="59690"/>
                  </a:cubicBezTo>
                  <a:lnTo>
                    <a:pt x="11904654" y="59690"/>
                  </a:lnTo>
                  <a:moveTo>
                    <a:pt x="11904654" y="0"/>
                  </a:moveTo>
                  <a:lnTo>
                    <a:pt x="124460" y="0"/>
                  </a:lnTo>
                  <a:cubicBezTo>
                    <a:pt x="55880" y="0"/>
                    <a:pt x="0" y="55880"/>
                    <a:pt x="0" y="124460"/>
                  </a:cubicBezTo>
                  <a:lnTo>
                    <a:pt x="0" y="1441069"/>
                  </a:lnTo>
                  <a:cubicBezTo>
                    <a:pt x="0" y="1509649"/>
                    <a:pt x="55880" y="1565529"/>
                    <a:pt x="124460" y="1565529"/>
                  </a:cubicBezTo>
                  <a:lnTo>
                    <a:pt x="11904654" y="1565529"/>
                  </a:lnTo>
                  <a:cubicBezTo>
                    <a:pt x="11973234" y="1565529"/>
                    <a:pt x="12029114" y="1509649"/>
                    <a:pt x="12029114" y="1441069"/>
                  </a:cubicBezTo>
                  <a:lnTo>
                    <a:pt x="12029114" y="124460"/>
                  </a:lnTo>
                  <a:cubicBezTo>
                    <a:pt x="12029114" y="55880"/>
                    <a:pt x="11973234" y="0"/>
                    <a:pt x="11904654" y="0"/>
                  </a:cubicBezTo>
                  <a:close/>
                </a:path>
              </a:pathLst>
            </a:custGeom>
            <a:solidFill>
              <a:srgbClr val="292668"/>
            </a:solidFill>
          </p:spPr>
          <p:txBody>
            <a:bodyPr/>
            <a:lstStyle/>
            <a:p>
              <a:endParaRPr lang="en-US"/>
            </a:p>
          </p:txBody>
        </p:sp>
      </p:grpSp>
      <p:sp>
        <p:nvSpPr>
          <p:cNvPr id="18" name="TextBox 18"/>
          <p:cNvSpPr txBox="1"/>
          <p:nvPr/>
        </p:nvSpPr>
        <p:spPr>
          <a:xfrm>
            <a:off x="5048942" y="2332609"/>
            <a:ext cx="3311397" cy="320601"/>
          </a:xfrm>
          <a:prstGeom prst="rect">
            <a:avLst/>
          </a:prstGeom>
        </p:spPr>
        <p:txBody>
          <a:bodyPr lIns="0" tIns="0" rIns="0" bIns="0" rtlCol="0" anchor="t">
            <a:spAutoFit/>
          </a:bodyPr>
          <a:lstStyle/>
          <a:p>
            <a:pPr algn="ctr" defTabSz="457200">
              <a:lnSpc>
                <a:spcPts val="2520"/>
              </a:lnSpc>
            </a:pPr>
            <a:r>
              <a:rPr lang="en-US" sz="2400">
                <a:solidFill>
                  <a:srgbClr val="292668"/>
                </a:solidFill>
                <a:latin typeface="Roboto Condensed"/>
              </a:rPr>
              <a:t>Widespread Confusion </a:t>
            </a:r>
          </a:p>
        </p:txBody>
      </p:sp>
      <p:sp>
        <p:nvSpPr>
          <p:cNvPr id="19" name="TextBox 19"/>
          <p:cNvSpPr txBox="1"/>
          <p:nvPr/>
        </p:nvSpPr>
        <p:spPr>
          <a:xfrm>
            <a:off x="5048942" y="4362891"/>
            <a:ext cx="3024188" cy="675634"/>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Many Americans living where photo ID isn't required are also confused about their state's voter ID law. </a:t>
            </a:r>
          </a:p>
        </p:txBody>
      </p:sp>
      <p:sp>
        <p:nvSpPr>
          <p:cNvPr id="20" name="TextBox 20"/>
          <p:cNvSpPr txBox="1"/>
          <p:nvPr/>
        </p:nvSpPr>
        <p:spPr>
          <a:xfrm>
            <a:off x="5067992" y="2827050"/>
            <a:ext cx="3024188" cy="1368131"/>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More than half of the Americans living in states where a photo ID is required to vote in person </a:t>
            </a:r>
            <a:r>
              <a:rPr lang="en-US" sz="1400">
                <a:solidFill>
                  <a:srgbClr val="000000"/>
                </a:solidFill>
                <a:latin typeface="Roboto 1 Bold"/>
              </a:rPr>
              <a:t>do not know their state's voter ID law</a:t>
            </a:r>
            <a:r>
              <a:rPr lang="en-US" sz="1400">
                <a:solidFill>
                  <a:srgbClr val="000000"/>
                </a:solidFill>
                <a:latin typeface="Roboto 1"/>
              </a:rPr>
              <a:t> and are not aware of the specific type of ID they will need to successfully cast a ballot.</a:t>
            </a:r>
            <a:r>
              <a:rPr lang="en-US" sz="1400">
                <a:solidFill>
                  <a:srgbClr val="000000"/>
                </a:solidFill>
                <a:latin typeface="Roboto 1 Bold"/>
              </a:rPr>
              <a:t>    </a:t>
            </a:r>
          </a:p>
        </p:txBody>
      </p:sp>
      <p:sp>
        <p:nvSpPr>
          <p:cNvPr id="21" name="TextBox 21"/>
          <p:cNvSpPr txBox="1"/>
          <p:nvPr/>
        </p:nvSpPr>
        <p:spPr>
          <a:xfrm>
            <a:off x="5048942" y="2827050"/>
            <a:ext cx="3024188" cy="906467"/>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More than half of the Americans living </a:t>
            </a:r>
          </a:p>
          <a:p>
            <a:pPr defTabSz="457200">
              <a:lnSpc>
                <a:spcPts val="1820"/>
              </a:lnSpc>
            </a:pPr>
            <a:r>
              <a:rPr lang="en-US" sz="1400">
                <a:solidFill>
                  <a:srgbClr val="000000"/>
                </a:solidFill>
                <a:latin typeface="Roboto 1"/>
              </a:rPr>
              <a:t>in states where a photo ID is required to vote in person </a:t>
            </a:r>
            <a:r>
              <a:rPr lang="en-US" sz="1400">
                <a:solidFill>
                  <a:srgbClr val="000000"/>
                </a:solidFill>
                <a:latin typeface="Roboto 1 Bold"/>
              </a:rPr>
              <a:t>do not know their state’s voter ID law</a:t>
            </a:r>
          </a:p>
        </p:txBody>
      </p:sp>
      <p:sp>
        <p:nvSpPr>
          <p:cNvPr id="22" name="TextBox 22"/>
          <p:cNvSpPr txBox="1"/>
          <p:nvPr/>
        </p:nvSpPr>
        <p:spPr>
          <a:xfrm>
            <a:off x="4867306" y="1680352"/>
            <a:ext cx="3361721" cy="256480"/>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FINDINGS: VOTER CONFUSION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3488"/>
        </a:solidFill>
        <a:effectLst/>
      </p:bgPr>
    </p:bg>
    <p:spTree>
      <p:nvGrpSpPr>
        <p:cNvPr id="1" name=""/>
        <p:cNvGrpSpPr/>
        <p:nvPr/>
      </p:nvGrpSpPr>
      <p:grpSpPr>
        <a:xfrm>
          <a:off x="0" y="0"/>
          <a:ext cx="0" cy="0"/>
          <a:chOff x="0" y="0"/>
          <a:chExt cx="0" cy="0"/>
        </a:xfrm>
      </p:grpSpPr>
      <p:sp>
        <p:nvSpPr>
          <p:cNvPr id="2" name="Freeform 2"/>
          <p:cNvSpPr/>
          <p:nvPr/>
        </p:nvSpPr>
        <p:spPr>
          <a:xfrm>
            <a:off x="-333375" y="-255627"/>
            <a:ext cx="11824606" cy="6575145"/>
          </a:xfrm>
          <a:custGeom>
            <a:avLst/>
            <a:gdLst/>
            <a:ahLst/>
            <a:cxnLst/>
            <a:rect l="l" t="t" r="r" b="b"/>
            <a:pathLst>
              <a:path w="23649212" h="13150290">
                <a:moveTo>
                  <a:pt x="0" y="0"/>
                </a:moveTo>
                <a:lnTo>
                  <a:pt x="23649212" y="0"/>
                </a:lnTo>
                <a:lnTo>
                  <a:pt x="23649212" y="13150290"/>
                </a:lnTo>
                <a:lnTo>
                  <a:pt x="0" y="13150290"/>
                </a:lnTo>
                <a:lnTo>
                  <a:pt x="0" y="0"/>
                </a:lnTo>
                <a:close/>
              </a:path>
            </a:pathLst>
          </a:custGeom>
          <a:blipFill>
            <a:blip r:embed="rId2">
              <a:alphaModFix amt="70000"/>
            </a:blip>
            <a:stretch>
              <a:fillRect t="-1158"/>
            </a:stretch>
          </a:blipFill>
        </p:spPr>
        <p:txBody>
          <a:bodyPr/>
          <a:lstStyle/>
          <a:p>
            <a:endParaRPr lang="en-US"/>
          </a:p>
        </p:txBody>
      </p:sp>
      <p:grpSp>
        <p:nvGrpSpPr>
          <p:cNvPr id="3" name="Group 3"/>
          <p:cNvGrpSpPr/>
          <p:nvPr/>
        </p:nvGrpSpPr>
        <p:grpSpPr>
          <a:xfrm>
            <a:off x="0" y="-18142"/>
            <a:ext cx="9629775" cy="6337659"/>
            <a:chOff x="0" y="0"/>
            <a:chExt cx="5072474" cy="3338355"/>
          </a:xfrm>
        </p:grpSpPr>
        <p:sp>
          <p:nvSpPr>
            <p:cNvPr id="4" name="Freeform 4"/>
            <p:cNvSpPr/>
            <p:nvPr/>
          </p:nvSpPr>
          <p:spPr>
            <a:xfrm>
              <a:off x="0" y="0"/>
              <a:ext cx="5072474" cy="3338356"/>
            </a:xfrm>
            <a:custGeom>
              <a:avLst/>
              <a:gdLst/>
              <a:ahLst/>
              <a:cxnLst/>
              <a:rect l="l" t="t" r="r" b="b"/>
              <a:pathLst>
                <a:path w="5072474" h="3338356">
                  <a:moveTo>
                    <a:pt x="0" y="0"/>
                  </a:moveTo>
                  <a:lnTo>
                    <a:pt x="5072474" y="0"/>
                  </a:lnTo>
                  <a:lnTo>
                    <a:pt x="5072474" y="3338356"/>
                  </a:lnTo>
                  <a:lnTo>
                    <a:pt x="0" y="3338356"/>
                  </a:lnTo>
                  <a:close/>
                </a:path>
              </a:pathLst>
            </a:custGeom>
            <a:solidFill>
              <a:srgbClr val="7A60AA">
                <a:alpha val="49804"/>
              </a:srgbClr>
            </a:solidFill>
          </p:spPr>
          <p:txBody>
            <a:bodyPr/>
            <a:lstStyle/>
            <a:p>
              <a:endParaRPr lang="en-US"/>
            </a:p>
          </p:txBody>
        </p:sp>
        <p:sp>
          <p:nvSpPr>
            <p:cNvPr id="5" name="TextBox 5"/>
            <p:cNvSpPr txBox="1"/>
            <p:nvPr/>
          </p:nvSpPr>
          <p:spPr>
            <a:xfrm>
              <a:off x="0" y="-38100"/>
              <a:ext cx="5072474" cy="3376455"/>
            </a:xfrm>
            <a:prstGeom prst="rect">
              <a:avLst/>
            </a:prstGeom>
          </p:spPr>
          <p:txBody>
            <a:bodyPr lIns="25400" tIns="25400" rIns="25400" bIns="25400" rtlCol="0" anchor="ctr"/>
            <a:lstStyle/>
            <a:p>
              <a:pPr algn="ctr" defTabSz="457200">
                <a:lnSpc>
                  <a:spcPts val="1435"/>
                </a:lnSpc>
              </a:pPr>
              <a:endParaRPr sz="900">
                <a:solidFill>
                  <a:prstClr val="black"/>
                </a:solidFill>
                <a:latin typeface="Calibri"/>
              </a:endParaRPr>
            </a:p>
          </p:txBody>
        </p:sp>
      </p:grpSp>
      <p:grpSp>
        <p:nvGrpSpPr>
          <p:cNvPr id="6" name="Group 6"/>
          <p:cNvGrpSpPr/>
          <p:nvPr/>
        </p:nvGrpSpPr>
        <p:grpSpPr>
          <a:xfrm>
            <a:off x="983870" y="2800646"/>
            <a:ext cx="7176261" cy="1254674"/>
            <a:chOff x="0" y="0"/>
            <a:chExt cx="19136695" cy="3345797"/>
          </a:xfrm>
        </p:grpSpPr>
        <p:grpSp>
          <p:nvGrpSpPr>
            <p:cNvPr id="7" name="Group 7"/>
            <p:cNvGrpSpPr/>
            <p:nvPr/>
          </p:nvGrpSpPr>
          <p:grpSpPr>
            <a:xfrm>
              <a:off x="6042354" y="0"/>
              <a:ext cx="7051988" cy="1386195"/>
              <a:chOff x="0" y="0"/>
              <a:chExt cx="1266877" cy="249028"/>
            </a:xfrm>
          </p:grpSpPr>
          <p:sp>
            <p:nvSpPr>
              <p:cNvPr id="8" name="Freeform 8"/>
              <p:cNvSpPr/>
              <p:nvPr/>
            </p:nvSpPr>
            <p:spPr>
              <a:xfrm>
                <a:off x="0" y="0"/>
                <a:ext cx="1266877" cy="249028"/>
              </a:xfrm>
              <a:custGeom>
                <a:avLst/>
                <a:gdLst/>
                <a:ahLst/>
                <a:cxnLst/>
                <a:rect l="l" t="t" r="r" b="b"/>
                <a:pathLst>
                  <a:path w="1266877" h="249028">
                    <a:moveTo>
                      <a:pt x="124514" y="0"/>
                    </a:moveTo>
                    <a:lnTo>
                      <a:pt x="1142364" y="0"/>
                    </a:lnTo>
                    <a:cubicBezTo>
                      <a:pt x="1211131" y="0"/>
                      <a:pt x="1266877" y="55747"/>
                      <a:pt x="1266877" y="124514"/>
                    </a:cubicBezTo>
                    <a:lnTo>
                      <a:pt x="1266877" y="124514"/>
                    </a:lnTo>
                    <a:cubicBezTo>
                      <a:pt x="1266877" y="157537"/>
                      <a:pt x="1253759" y="189207"/>
                      <a:pt x="1230408" y="212558"/>
                    </a:cubicBezTo>
                    <a:cubicBezTo>
                      <a:pt x="1207057" y="235909"/>
                      <a:pt x="1175387" y="249028"/>
                      <a:pt x="1142364" y="249028"/>
                    </a:cubicBezTo>
                    <a:lnTo>
                      <a:pt x="124514" y="249028"/>
                    </a:lnTo>
                    <a:cubicBezTo>
                      <a:pt x="55747" y="249028"/>
                      <a:pt x="0" y="193281"/>
                      <a:pt x="0" y="124514"/>
                    </a:cubicBezTo>
                    <a:lnTo>
                      <a:pt x="0" y="124514"/>
                    </a:lnTo>
                    <a:cubicBezTo>
                      <a:pt x="0" y="55747"/>
                      <a:pt x="55747" y="0"/>
                      <a:pt x="124514" y="0"/>
                    </a:cubicBezTo>
                    <a:close/>
                  </a:path>
                </a:pathLst>
              </a:custGeom>
              <a:solidFill>
                <a:srgbClr val="F9F871"/>
              </a:solidFill>
            </p:spPr>
            <p:txBody>
              <a:bodyPr/>
              <a:lstStyle/>
              <a:p>
                <a:endParaRPr lang="en-US"/>
              </a:p>
            </p:txBody>
          </p:sp>
          <p:sp>
            <p:nvSpPr>
              <p:cNvPr id="9" name="TextBox 9"/>
              <p:cNvSpPr txBox="1"/>
              <p:nvPr/>
            </p:nvSpPr>
            <p:spPr>
              <a:xfrm>
                <a:off x="0" y="76200"/>
                <a:ext cx="1266877" cy="172828"/>
              </a:xfrm>
              <a:prstGeom prst="rect">
                <a:avLst/>
              </a:prstGeom>
            </p:spPr>
            <p:txBody>
              <a:bodyPr lIns="27929" tIns="27929" rIns="27929" bIns="27929" rtlCol="0" anchor="ctr"/>
              <a:lstStyle/>
              <a:p>
                <a:pPr algn="ctr" defTabSz="457200">
                  <a:lnSpc>
                    <a:spcPts val="2424"/>
                  </a:lnSpc>
                </a:pPr>
                <a:r>
                  <a:rPr lang="en-US" sz="2400">
                    <a:solidFill>
                      <a:srgbClr val="292668"/>
                    </a:solidFill>
                    <a:latin typeface="Roboto Condensed"/>
                  </a:rPr>
                  <a:t>VOTER ID IN 2024 </a:t>
                </a:r>
              </a:p>
            </p:txBody>
          </p:sp>
        </p:grpSp>
        <p:sp>
          <p:nvSpPr>
            <p:cNvPr id="10" name="TextBox 10"/>
            <p:cNvSpPr txBox="1"/>
            <p:nvPr/>
          </p:nvSpPr>
          <p:spPr>
            <a:xfrm>
              <a:off x="0" y="2046296"/>
              <a:ext cx="19136695" cy="1299501"/>
            </a:xfrm>
            <a:prstGeom prst="rect">
              <a:avLst/>
            </a:prstGeom>
          </p:spPr>
          <p:txBody>
            <a:bodyPr lIns="0" tIns="0" rIns="0" bIns="0" rtlCol="0" anchor="t">
              <a:spAutoFit/>
            </a:bodyPr>
            <a:lstStyle/>
            <a:p>
              <a:pPr algn="ctr" defTabSz="457200">
                <a:lnSpc>
                  <a:spcPts val="3840"/>
                </a:lnSpc>
              </a:pPr>
              <a:r>
                <a:rPr lang="en-US" sz="3200">
                  <a:solidFill>
                    <a:srgbClr val="F8F6F1"/>
                  </a:solidFill>
                  <a:latin typeface="Roboto 4"/>
                </a:rPr>
                <a:t>What You Can Do About It</a:t>
              </a:r>
            </a:p>
          </p:txBody>
        </p:sp>
      </p:grpSp>
      <p:sp>
        <p:nvSpPr>
          <p:cNvPr id="11" name="Freeform 11"/>
          <p:cNvSpPr/>
          <p:nvPr/>
        </p:nvSpPr>
        <p:spPr>
          <a:xfrm>
            <a:off x="7344477" y="1055391"/>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505632"/>
            <a:ext cx="5586413" cy="5876925"/>
          </a:xfrm>
          <a:custGeom>
            <a:avLst/>
            <a:gdLst/>
            <a:ahLst/>
            <a:cxnLst/>
            <a:rect l="l" t="t" r="r" b="b"/>
            <a:pathLst>
              <a:path w="11172825" h="11753850">
                <a:moveTo>
                  <a:pt x="0" y="0"/>
                </a:moveTo>
                <a:lnTo>
                  <a:pt x="11172825" y="0"/>
                </a:lnTo>
                <a:lnTo>
                  <a:pt x="11172825" y="11753850"/>
                </a:lnTo>
                <a:lnTo>
                  <a:pt x="0" y="11753850"/>
                </a:lnTo>
                <a:lnTo>
                  <a:pt x="0" y="0"/>
                </a:lnTo>
                <a:close/>
              </a:path>
            </a:pathLst>
          </a:custGeom>
          <a:blipFill>
            <a:blip r:embed="rId2">
              <a:extLst>
                <a:ext uri="{96DAC541-7B7A-43D3-8B79-37D633B846F1}">
                  <asvg:svgBlip xmlns:asvg="http://schemas.microsoft.com/office/drawing/2016/SVG/main" r:embed="rId3"/>
                </a:ext>
              </a:extLst>
            </a:blip>
            <a:stretch>
              <a:fillRect r="-5200"/>
            </a:stretch>
          </a:blipFill>
        </p:spPr>
        <p:txBody>
          <a:bodyPr/>
          <a:lstStyle/>
          <a:p>
            <a:endParaRPr lang="en-US"/>
          </a:p>
        </p:txBody>
      </p:sp>
      <p:sp>
        <p:nvSpPr>
          <p:cNvPr id="3" name="Freeform 3"/>
          <p:cNvSpPr/>
          <p:nvPr/>
        </p:nvSpPr>
        <p:spPr>
          <a:xfrm>
            <a:off x="5500688" y="773382"/>
            <a:ext cx="5181600" cy="5829300"/>
          </a:xfrm>
          <a:custGeom>
            <a:avLst/>
            <a:gdLst/>
            <a:ahLst/>
            <a:cxnLst/>
            <a:rect l="l" t="t" r="r" b="b"/>
            <a:pathLst>
              <a:path w="10363200" h="11658600">
                <a:moveTo>
                  <a:pt x="0" y="0"/>
                </a:moveTo>
                <a:lnTo>
                  <a:pt x="10363200" y="0"/>
                </a:lnTo>
                <a:lnTo>
                  <a:pt x="10363200" y="11658600"/>
                </a:lnTo>
                <a:lnTo>
                  <a:pt x="0" y="11658600"/>
                </a:lnTo>
                <a:lnTo>
                  <a:pt x="0" y="0"/>
                </a:lnTo>
                <a:close/>
              </a:path>
            </a:pathLst>
          </a:custGeom>
          <a:blipFill>
            <a:blip r:embed="rId2">
              <a:extLst>
                <a:ext uri="{96DAC541-7B7A-43D3-8B79-37D633B846F1}">
                  <asvg:svgBlip xmlns:asvg="http://schemas.microsoft.com/office/drawing/2016/SVG/main" r:embed="rId3"/>
                </a:ext>
              </a:extLst>
            </a:blip>
            <a:stretch>
              <a:fillRect l="-8180" r="-5238" b="-816"/>
            </a:stretch>
          </a:blipFill>
        </p:spPr>
        <p:txBody>
          <a:bodyPr/>
          <a:lstStyle/>
          <a:p>
            <a:endParaRPr lang="en-US"/>
          </a:p>
        </p:txBody>
      </p:sp>
      <p:sp>
        <p:nvSpPr>
          <p:cNvPr id="4" name="Freeform 4"/>
          <p:cNvSpPr/>
          <p:nvPr/>
        </p:nvSpPr>
        <p:spPr>
          <a:xfrm>
            <a:off x="1695652" y="1240789"/>
            <a:ext cx="5752697" cy="4376422"/>
          </a:xfrm>
          <a:custGeom>
            <a:avLst/>
            <a:gdLst/>
            <a:ahLst/>
            <a:cxnLst/>
            <a:rect l="l" t="t" r="r" b="b"/>
            <a:pathLst>
              <a:path w="11505394" h="8752844">
                <a:moveTo>
                  <a:pt x="0" y="0"/>
                </a:moveTo>
                <a:lnTo>
                  <a:pt x="11505394" y="0"/>
                </a:lnTo>
                <a:lnTo>
                  <a:pt x="11505394" y="8752844"/>
                </a:lnTo>
                <a:lnTo>
                  <a:pt x="0" y="8752844"/>
                </a:lnTo>
                <a:lnTo>
                  <a:pt x="0" y="0"/>
                </a:lnTo>
                <a:close/>
              </a:path>
            </a:pathLst>
          </a:custGeom>
          <a:blipFill>
            <a:blip r:embed="rId4">
              <a:extLst>
                <a:ext uri="{96DAC541-7B7A-43D3-8B79-37D633B846F1}">
                  <asvg:svgBlip xmlns:asvg="http://schemas.microsoft.com/office/drawing/2016/SVG/main" r:embed="rId5"/>
                </a:ext>
              </a:extLst>
            </a:blip>
            <a:stretch>
              <a:fillRect t="-1742" b="-1742"/>
            </a:stretch>
          </a:blipFill>
        </p:spPr>
        <p:txBody>
          <a:bodyPr/>
          <a:lstStyle/>
          <a:p>
            <a:endParaRPr lang="en-US"/>
          </a:p>
        </p:txBody>
      </p:sp>
      <p:sp>
        <p:nvSpPr>
          <p:cNvPr id="5" name="TextBox 5"/>
          <p:cNvSpPr txBox="1"/>
          <p:nvPr/>
        </p:nvSpPr>
        <p:spPr>
          <a:xfrm>
            <a:off x="2552486" y="2536780"/>
            <a:ext cx="4039029" cy="371897"/>
          </a:xfrm>
          <a:prstGeom prst="rect">
            <a:avLst/>
          </a:prstGeom>
        </p:spPr>
        <p:txBody>
          <a:bodyPr lIns="0" tIns="0" rIns="0" bIns="0" rtlCol="0" anchor="t">
            <a:spAutoFit/>
          </a:bodyPr>
          <a:lstStyle/>
          <a:p>
            <a:pPr algn="ctr" defTabSz="457200">
              <a:lnSpc>
                <a:spcPts val="2940"/>
              </a:lnSpc>
              <a:spcBef>
                <a:spcPct val="0"/>
              </a:spcBef>
            </a:pPr>
            <a:r>
              <a:rPr lang="en-US" sz="2800">
                <a:solidFill>
                  <a:srgbClr val="292668"/>
                </a:solidFill>
                <a:latin typeface="Roboto Condensed"/>
              </a:rPr>
              <a:t>Voter ID State Info Pages </a:t>
            </a:r>
          </a:p>
        </p:txBody>
      </p:sp>
      <p:sp>
        <p:nvSpPr>
          <p:cNvPr id="6" name="TextBox 6"/>
          <p:cNvSpPr txBox="1"/>
          <p:nvPr/>
        </p:nvSpPr>
        <p:spPr>
          <a:xfrm>
            <a:off x="2079686" y="3131734"/>
            <a:ext cx="4984630" cy="384721"/>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2024 updates prioritizing plain language and highlighting recent rule changes</a:t>
            </a:r>
          </a:p>
        </p:txBody>
      </p:sp>
      <p:sp>
        <p:nvSpPr>
          <p:cNvPr id="7" name="TextBox 7"/>
          <p:cNvSpPr txBox="1"/>
          <p:nvPr/>
        </p:nvSpPr>
        <p:spPr>
          <a:xfrm>
            <a:off x="2079686" y="3667613"/>
            <a:ext cx="4984630"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Voter ID details for voting in person and by mail </a:t>
            </a:r>
          </a:p>
        </p:txBody>
      </p:sp>
      <p:sp>
        <p:nvSpPr>
          <p:cNvPr id="8" name="TextBox 8"/>
          <p:cNvSpPr txBox="1"/>
          <p:nvPr/>
        </p:nvSpPr>
        <p:spPr>
          <a:xfrm>
            <a:off x="2079686" y="4017755"/>
            <a:ext cx="4927480" cy="384721"/>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Full list of accepted IDs and any alternative options for your state</a:t>
            </a:r>
          </a:p>
        </p:txBody>
      </p:sp>
      <p:sp>
        <p:nvSpPr>
          <p:cNvPr id="9" name="TextBox 9"/>
          <p:cNvSpPr txBox="1"/>
          <p:nvPr/>
        </p:nvSpPr>
        <p:spPr>
          <a:xfrm>
            <a:off x="2079686" y="4553633"/>
            <a:ext cx="4984630" cy="384721"/>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Links to request ID help from VoteRiders, download info cards, and access your state’s official website</a:t>
            </a:r>
          </a:p>
        </p:txBody>
      </p:sp>
      <p:sp>
        <p:nvSpPr>
          <p:cNvPr id="10" name="TextBox 10"/>
          <p:cNvSpPr txBox="1"/>
          <p:nvPr/>
        </p:nvSpPr>
        <p:spPr>
          <a:xfrm>
            <a:off x="2079686" y="5089512"/>
            <a:ext cx="4984630"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English and Spanish </a:t>
            </a:r>
          </a:p>
        </p:txBody>
      </p:sp>
      <p:sp>
        <p:nvSpPr>
          <p:cNvPr id="11" name="TextBox 11"/>
          <p:cNvSpPr txBox="1"/>
          <p:nvPr/>
        </p:nvSpPr>
        <p:spPr>
          <a:xfrm>
            <a:off x="3204342" y="1788320"/>
            <a:ext cx="1041649" cy="166712"/>
          </a:xfrm>
          <a:prstGeom prst="rect">
            <a:avLst/>
          </a:prstGeom>
        </p:spPr>
        <p:txBody>
          <a:bodyPr lIns="0" tIns="0" rIns="0" bIns="0" rtlCol="0" anchor="t">
            <a:spAutoFit/>
          </a:bodyPr>
          <a:lstStyle/>
          <a:p>
            <a:pPr defTabSz="457200">
              <a:lnSpc>
                <a:spcPts val="1260"/>
              </a:lnSpc>
              <a:spcBef>
                <a:spcPct val="0"/>
              </a:spcBef>
            </a:pPr>
            <a:r>
              <a:rPr lang="en-US" sz="1200">
                <a:solidFill>
                  <a:srgbClr val="292668"/>
                </a:solidFill>
                <a:latin typeface="Roboto 5"/>
              </a:rPr>
              <a:t>VoteRiders.org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A60AA"/>
        </a:solidFill>
        <a:effectLst/>
      </p:bgPr>
    </p:bg>
    <p:spTree>
      <p:nvGrpSpPr>
        <p:cNvPr id="1" name=""/>
        <p:cNvGrpSpPr/>
        <p:nvPr/>
      </p:nvGrpSpPr>
      <p:grpSpPr>
        <a:xfrm>
          <a:off x="0" y="0"/>
          <a:ext cx="0" cy="0"/>
          <a:chOff x="0" y="0"/>
          <a:chExt cx="0" cy="0"/>
        </a:xfrm>
      </p:grpSpPr>
      <p:sp>
        <p:nvSpPr>
          <p:cNvPr id="2" name="Freeform 2"/>
          <p:cNvSpPr/>
          <p:nvPr/>
        </p:nvSpPr>
        <p:spPr>
          <a:xfrm>
            <a:off x="0" y="-444791"/>
            <a:ext cx="4605338" cy="5245391"/>
          </a:xfrm>
          <a:custGeom>
            <a:avLst/>
            <a:gdLst/>
            <a:ahLst/>
            <a:cxnLst/>
            <a:rect l="l" t="t" r="r" b="b"/>
            <a:pathLst>
              <a:path w="9210675" h="10490781">
                <a:moveTo>
                  <a:pt x="0" y="0"/>
                </a:moveTo>
                <a:lnTo>
                  <a:pt x="9210675" y="0"/>
                </a:lnTo>
                <a:lnTo>
                  <a:pt x="9210675" y="10490781"/>
                </a:lnTo>
                <a:lnTo>
                  <a:pt x="0" y="10490781"/>
                </a:lnTo>
                <a:lnTo>
                  <a:pt x="0" y="0"/>
                </a:lnTo>
                <a:close/>
              </a:path>
            </a:pathLst>
          </a:custGeom>
          <a:blipFill>
            <a:blip r:embed="rId2">
              <a:extLst>
                <a:ext uri="{96DAC541-7B7A-43D3-8B79-37D633B846F1}">
                  <asvg:svgBlip xmlns:asvg="http://schemas.microsoft.com/office/drawing/2016/SVG/main" r:embed="rId3"/>
                </a:ext>
              </a:extLst>
            </a:blip>
            <a:stretch>
              <a:fillRect l="-1034" t="-8534" r="-22275"/>
            </a:stretch>
          </a:blipFill>
        </p:spPr>
        <p:txBody>
          <a:bodyPr/>
          <a:lstStyle/>
          <a:p>
            <a:endParaRPr lang="en-US"/>
          </a:p>
        </p:txBody>
      </p:sp>
      <p:sp>
        <p:nvSpPr>
          <p:cNvPr id="3" name="Freeform 3"/>
          <p:cNvSpPr/>
          <p:nvPr/>
        </p:nvSpPr>
        <p:spPr>
          <a:xfrm>
            <a:off x="4562096" y="241010"/>
            <a:ext cx="3557967" cy="5245391"/>
          </a:xfrm>
          <a:custGeom>
            <a:avLst/>
            <a:gdLst/>
            <a:ahLst/>
            <a:cxnLst/>
            <a:rect l="l" t="t" r="r" b="b"/>
            <a:pathLst>
              <a:path w="7115934" h="10490781">
                <a:moveTo>
                  <a:pt x="0" y="0"/>
                </a:moveTo>
                <a:lnTo>
                  <a:pt x="7115934" y="0"/>
                </a:lnTo>
                <a:lnTo>
                  <a:pt x="7115934" y="10490781"/>
                </a:lnTo>
                <a:lnTo>
                  <a:pt x="0" y="10490781"/>
                </a:lnTo>
                <a:lnTo>
                  <a:pt x="0" y="0"/>
                </a:lnTo>
                <a:close/>
              </a:path>
            </a:pathLst>
          </a:custGeom>
          <a:blipFill>
            <a:blip r:embed="rId2">
              <a:extLst>
                <a:ext uri="{96DAC541-7B7A-43D3-8B79-37D633B846F1}">
                  <asvg:svgBlip xmlns:asvg="http://schemas.microsoft.com/office/drawing/2016/SVG/main" r:embed="rId3"/>
                </a:ext>
              </a:extLst>
            </a:blip>
            <a:stretch>
              <a:fillRect l="-29850" t="-8534" r="-29758"/>
            </a:stretch>
          </a:blipFill>
        </p:spPr>
        <p:txBody>
          <a:bodyPr/>
          <a:lstStyle/>
          <a:p>
            <a:endParaRPr lang="en-US"/>
          </a:p>
        </p:txBody>
      </p:sp>
      <p:sp>
        <p:nvSpPr>
          <p:cNvPr id="4" name="Freeform 4"/>
          <p:cNvSpPr/>
          <p:nvPr/>
        </p:nvSpPr>
        <p:spPr>
          <a:xfrm>
            <a:off x="8186837" y="964910"/>
            <a:ext cx="4067555" cy="5245391"/>
          </a:xfrm>
          <a:custGeom>
            <a:avLst/>
            <a:gdLst/>
            <a:ahLst/>
            <a:cxnLst/>
            <a:rect l="l" t="t" r="r" b="b"/>
            <a:pathLst>
              <a:path w="8135109" h="10490781">
                <a:moveTo>
                  <a:pt x="0" y="0"/>
                </a:moveTo>
                <a:lnTo>
                  <a:pt x="8135109" y="0"/>
                </a:lnTo>
                <a:lnTo>
                  <a:pt x="8135109" y="10490781"/>
                </a:lnTo>
                <a:lnTo>
                  <a:pt x="0" y="10490781"/>
                </a:lnTo>
                <a:lnTo>
                  <a:pt x="0" y="0"/>
                </a:lnTo>
                <a:close/>
              </a:path>
            </a:pathLst>
          </a:custGeom>
          <a:blipFill>
            <a:blip r:embed="rId2">
              <a:extLst>
                <a:ext uri="{96DAC541-7B7A-43D3-8B79-37D633B846F1}">
                  <asvg:svgBlip xmlns:asvg="http://schemas.microsoft.com/office/drawing/2016/SVG/main" r:embed="rId3"/>
                </a:ext>
              </a:extLst>
            </a:blip>
            <a:stretch>
              <a:fillRect l="-26110" t="-8534" r="-13501"/>
            </a:stretch>
          </a:blipFill>
        </p:spPr>
        <p:txBody>
          <a:bodyPr/>
          <a:lstStyle/>
          <a:p>
            <a:endParaRPr lang="en-US"/>
          </a:p>
        </p:txBody>
      </p:sp>
      <p:grpSp>
        <p:nvGrpSpPr>
          <p:cNvPr id="5" name="Group 5"/>
          <p:cNvGrpSpPr/>
          <p:nvPr/>
        </p:nvGrpSpPr>
        <p:grpSpPr>
          <a:xfrm>
            <a:off x="3369456" y="1371600"/>
            <a:ext cx="2405088" cy="472764"/>
            <a:chOff x="0" y="0"/>
            <a:chExt cx="1266877" cy="249028"/>
          </a:xfrm>
        </p:grpSpPr>
        <p:sp>
          <p:nvSpPr>
            <p:cNvPr id="6" name="Freeform 6"/>
            <p:cNvSpPr/>
            <p:nvPr/>
          </p:nvSpPr>
          <p:spPr>
            <a:xfrm>
              <a:off x="0" y="0"/>
              <a:ext cx="1266877" cy="249028"/>
            </a:xfrm>
            <a:custGeom>
              <a:avLst/>
              <a:gdLst/>
              <a:ahLst/>
              <a:cxnLst/>
              <a:rect l="l" t="t" r="r" b="b"/>
              <a:pathLst>
                <a:path w="1266877" h="249028">
                  <a:moveTo>
                    <a:pt x="124514" y="0"/>
                  </a:moveTo>
                  <a:lnTo>
                    <a:pt x="1142364" y="0"/>
                  </a:lnTo>
                  <a:cubicBezTo>
                    <a:pt x="1211131" y="0"/>
                    <a:pt x="1266877" y="55747"/>
                    <a:pt x="1266877" y="124514"/>
                  </a:cubicBezTo>
                  <a:lnTo>
                    <a:pt x="1266877" y="124514"/>
                  </a:lnTo>
                  <a:cubicBezTo>
                    <a:pt x="1266877" y="157537"/>
                    <a:pt x="1253759" y="189207"/>
                    <a:pt x="1230408" y="212558"/>
                  </a:cubicBezTo>
                  <a:cubicBezTo>
                    <a:pt x="1207057" y="235909"/>
                    <a:pt x="1175387" y="249028"/>
                    <a:pt x="1142364" y="249028"/>
                  </a:cubicBezTo>
                  <a:lnTo>
                    <a:pt x="124514" y="249028"/>
                  </a:lnTo>
                  <a:cubicBezTo>
                    <a:pt x="55747" y="249028"/>
                    <a:pt x="0" y="193281"/>
                    <a:pt x="0" y="124514"/>
                  </a:cubicBezTo>
                  <a:lnTo>
                    <a:pt x="0" y="124514"/>
                  </a:lnTo>
                  <a:cubicBezTo>
                    <a:pt x="0" y="55747"/>
                    <a:pt x="55747" y="0"/>
                    <a:pt x="124514" y="0"/>
                  </a:cubicBezTo>
                  <a:close/>
                </a:path>
              </a:pathLst>
            </a:custGeom>
            <a:solidFill>
              <a:srgbClr val="F9F871"/>
            </a:solidFill>
          </p:spPr>
          <p:txBody>
            <a:bodyPr/>
            <a:lstStyle/>
            <a:p>
              <a:endParaRPr lang="en-US"/>
            </a:p>
          </p:txBody>
        </p:sp>
        <p:sp>
          <p:nvSpPr>
            <p:cNvPr id="7" name="TextBox 7"/>
            <p:cNvSpPr txBox="1"/>
            <p:nvPr/>
          </p:nvSpPr>
          <p:spPr>
            <a:xfrm>
              <a:off x="0" y="57150"/>
              <a:ext cx="1266877" cy="191878"/>
            </a:xfrm>
            <a:prstGeom prst="rect">
              <a:avLst/>
            </a:prstGeom>
          </p:spPr>
          <p:txBody>
            <a:bodyPr lIns="25400" tIns="25400" rIns="25400" bIns="25400" rtlCol="0" anchor="ctr"/>
            <a:lstStyle/>
            <a:p>
              <a:pPr algn="ctr" defTabSz="457200">
                <a:lnSpc>
                  <a:spcPts val="1818"/>
                </a:lnSpc>
              </a:pPr>
              <a:r>
                <a:rPr lang="en-US">
                  <a:solidFill>
                    <a:srgbClr val="292668"/>
                  </a:solidFill>
                  <a:latin typeface="Roboto Condensed"/>
                </a:rPr>
                <a:t>ACTION ALERT </a:t>
              </a:r>
            </a:p>
          </p:txBody>
        </p:sp>
      </p:grpSp>
      <p:grpSp>
        <p:nvGrpSpPr>
          <p:cNvPr id="8" name="Group 8"/>
          <p:cNvGrpSpPr/>
          <p:nvPr/>
        </p:nvGrpSpPr>
        <p:grpSpPr>
          <a:xfrm>
            <a:off x="0" y="3809029"/>
            <a:ext cx="9144000" cy="2191722"/>
            <a:chOff x="0" y="0"/>
            <a:chExt cx="4816593" cy="1154487"/>
          </a:xfrm>
        </p:grpSpPr>
        <p:sp>
          <p:nvSpPr>
            <p:cNvPr id="9" name="Freeform 9"/>
            <p:cNvSpPr/>
            <p:nvPr/>
          </p:nvSpPr>
          <p:spPr>
            <a:xfrm>
              <a:off x="0" y="0"/>
              <a:ext cx="4816592" cy="1154487"/>
            </a:xfrm>
            <a:custGeom>
              <a:avLst/>
              <a:gdLst/>
              <a:ahLst/>
              <a:cxnLst/>
              <a:rect l="l" t="t" r="r" b="b"/>
              <a:pathLst>
                <a:path w="4816592" h="1154487">
                  <a:moveTo>
                    <a:pt x="0" y="0"/>
                  </a:moveTo>
                  <a:lnTo>
                    <a:pt x="4816592" y="0"/>
                  </a:lnTo>
                  <a:lnTo>
                    <a:pt x="4816592" y="1154487"/>
                  </a:lnTo>
                  <a:lnTo>
                    <a:pt x="0" y="1154487"/>
                  </a:lnTo>
                  <a:close/>
                </a:path>
              </a:pathLst>
            </a:custGeom>
            <a:solidFill>
              <a:srgbClr val="F6F6F6"/>
            </a:solidFill>
          </p:spPr>
          <p:txBody>
            <a:bodyPr/>
            <a:lstStyle/>
            <a:p>
              <a:endParaRPr lang="en-US"/>
            </a:p>
          </p:txBody>
        </p:sp>
        <p:sp>
          <p:nvSpPr>
            <p:cNvPr id="10" name="TextBox 10"/>
            <p:cNvSpPr txBox="1"/>
            <p:nvPr/>
          </p:nvSpPr>
          <p:spPr>
            <a:xfrm>
              <a:off x="0" y="38100"/>
              <a:ext cx="4816593" cy="1116387"/>
            </a:xfrm>
            <a:prstGeom prst="rect">
              <a:avLst/>
            </a:prstGeom>
          </p:spPr>
          <p:txBody>
            <a:bodyPr lIns="25400" tIns="25400" rIns="25400" bIns="25400" rtlCol="0" anchor="ctr"/>
            <a:lstStyle/>
            <a:p>
              <a:pPr algn="ctr" defTabSz="457200">
                <a:lnSpc>
                  <a:spcPts val="1093"/>
                </a:lnSpc>
              </a:pPr>
              <a:endParaRPr sz="900">
                <a:solidFill>
                  <a:prstClr val="black"/>
                </a:solidFill>
                <a:latin typeface="Calibri"/>
              </a:endParaRPr>
            </a:p>
          </p:txBody>
        </p:sp>
      </p:grpSp>
      <p:grpSp>
        <p:nvGrpSpPr>
          <p:cNvPr id="11" name="Group 11"/>
          <p:cNvGrpSpPr/>
          <p:nvPr/>
        </p:nvGrpSpPr>
        <p:grpSpPr>
          <a:xfrm>
            <a:off x="1381026" y="2663068"/>
            <a:ext cx="6734405" cy="2823333"/>
            <a:chOff x="0" y="0"/>
            <a:chExt cx="20239683" cy="8485287"/>
          </a:xfrm>
        </p:grpSpPr>
        <p:sp>
          <p:nvSpPr>
            <p:cNvPr id="12" name="Freeform 12"/>
            <p:cNvSpPr/>
            <p:nvPr/>
          </p:nvSpPr>
          <p:spPr>
            <a:xfrm>
              <a:off x="31750" y="31750"/>
              <a:ext cx="20176184" cy="8421787"/>
            </a:xfrm>
            <a:custGeom>
              <a:avLst/>
              <a:gdLst/>
              <a:ahLst/>
              <a:cxnLst/>
              <a:rect l="l" t="t" r="r" b="b"/>
              <a:pathLst>
                <a:path w="20176184" h="8421787">
                  <a:moveTo>
                    <a:pt x="20083473" y="8421787"/>
                  </a:moveTo>
                  <a:lnTo>
                    <a:pt x="92710" y="8421787"/>
                  </a:lnTo>
                  <a:cubicBezTo>
                    <a:pt x="41910" y="8421787"/>
                    <a:pt x="0" y="8379878"/>
                    <a:pt x="0" y="8329078"/>
                  </a:cubicBezTo>
                  <a:lnTo>
                    <a:pt x="0" y="92710"/>
                  </a:lnTo>
                  <a:cubicBezTo>
                    <a:pt x="0" y="41910"/>
                    <a:pt x="41910" y="0"/>
                    <a:pt x="92710" y="0"/>
                  </a:cubicBezTo>
                  <a:lnTo>
                    <a:pt x="20082204" y="0"/>
                  </a:lnTo>
                  <a:cubicBezTo>
                    <a:pt x="20133004" y="0"/>
                    <a:pt x="20174913" y="41910"/>
                    <a:pt x="20174913" y="92710"/>
                  </a:cubicBezTo>
                  <a:lnTo>
                    <a:pt x="20174913" y="8327807"/>
                  </a:lnTo>
                  <a:cubicBezTo>
                    <a:pt x="20176184" y="8379878"/>
                    <a:pt x="20134273" y="8421787"/>
                    <a:pt x="20083473" y="8421787"/>
                  </a:cubicBezTo>
                  <a:close/>
                </a:path>
              </a:pathLst>
            </a:custGeom>
            <a:solidFill>
              <a:srgbClr val="FFFFFF"/>
            </a:solidFill>
          </p:spPr>
          <p:txBody>
            <a:bodyPr/>
            <a:lstStyle/>
            <a:p>
              <a:endParaRPr lang="en-US"/>
            </a:p>
          </p:txBody>
        </p:sp>
        <p:sp>
          <p:nvSpPr>
            <p:cNvPr id="13" name="Freeform 13"/>
            <p:cNvSpPr/>
            <p:nvPr/>
          </p:nvSpPr>
          <p:spPr>
            <a:xfrm>
              <a:off x="0" y="0"/>
              <a:ext cx="20239684" cy="8485287"/>
            </a:xfrm>
            <a:custGeom>
              <a:avLst/>
              <a:gdLst/>
              <a:ahLst/>
              <a:cxnLst/>
              <a:rect l="l" t="t" r="r" b="b"/>
              <a:pathLst>
                <a:path w="20239684" h="8485287">
                  <a:moveTo>
                    <a:pt x="20115223" y="59690"/>
                  </a:moveTo>
                  <a:cubicBezTo>
                    <a:pt x="20150784" y="59690"/>
                    <a:pt x="20179993" y="88900"/>
                    <a:pt x="20179993" y="124460"/>
                  </a:cubicBezTo>
                  <a:lnTo>
                    <a:pt x="20179993" y="8360828"/>
                  </a:lnTo>
                  <a:cubicBezTo>
                    <a:pt x="20179993" y="8396387"/>
                    <a:pt x="20150784" y="8425597"/>
                    <a:pt x="20115223" y="8425597"/>
                  </a:cubicBezTo>
                  <a:lnTo>
                    <a:pt x="124460" y="8425597"/>
                  </a:lnTo>
                  <a:cubicBezTo>
                    <a:pt x="88900" y="8425597"/>
                    <a:pt x="59690" y="8396387"/>
                    <a:pt x="59690" y="8360828"/>
                  </a:cubicBezTo>
                  <a:lnTo>
                    <a:pt x="59690" y="124460"/>
                  </a:lnTo>
                  <a:cubicBezTo>
                    <a:pt x="59690" y="88900"/>
                    <a:pt x="88900" y="59690"/>
                    <a:pt x="124460" y="59690"/>
                  </a:cubicBezTo>
                  <a:lnTo>
                    <a:pt x="20115223" y="59690"/>
                  </a:lnTo>
                  <a:moveTo>
                    <a:pt x="20115223" y="0"/>
                  </a:moveTo>
                  <a:lnTo>
                    <a:pt x="124460" y="0"/>
                  </a:lnTo>
                  <a:cubicBezTo>
                    <a:pt x="55880" y="0"/>
                    <a:pt x="0" y="55880"/>
                    <a:pt x="0" y="124460"/>
                  </a:cubicBezTo>
                  <a:lnTo>
                    <a:pt x="0" y="8360828"/>
                  </a:lnTo>
                  <a:cubicBezTo>
                    <a:pt x="0" y="8429407"/>
                    <a:pt x="55880" y="8485287"/>
                    <a:pt x="124460" y="8485287"/>
                  </a:cubicBezTo>
                  <a:lnTo>
                    <a:pt x="20115223" y="8485287"/>
                  </a:lnTo>
                  <a:cubicBezTo>
                    <a:pt x="20183804" y="8485287"/>
                    <a:pt x="20239684" y="8429407"/>
                    <a:pt x="20239684" y="8360828"/>
                  </a:cubicBezTo>
                  <a:lnTo>
                    <a:pt x="20239684" y="124460"/>
                  </a:lnTo>
                  <a:cubicBezTo>
                    <a:pt x="20239684" y="55880"/>
                    <a:pt x="20183804" y="0"/>
                    <a:pt x="20115223" y="0"/>
                  </a:cubicBezTo>
                  <a:close/>
                </a:path>
              </a:pathLst>
            </a:custGeom>
            <a:solidFill>
              <a:srgbClr val="292668"/>
            </a:solidFill>
          </p:spPr>
          <p:txBody>
            <a:bodyPr/>
            <a:lstStyle/>
            <a:p>
              <a:endParaRPr lang="en-US"/>
            </a:p>
          </p:txBody>
        </p:sp>
      </p:grpSp>
      <p:sp>
        <p:nvSpPr>
          <p:cNvPr id="14" name="Freeform 14"/>
          <p:cNvSpPr/>
          <p:nvPr/>
        </p:nvSpPr>
        <p:spPr>
          <a:xfrm>
            <a:off x="4113506" y="3486208"/>
            <a:ext cx="1269444" cy="1269444"/>
          </a:xfrm>
          <a:custGeom>
            <a:avLst/>
            <a:gdLst/>
            <a:ahLst/>
            <a:cxnLst/>
            <a:rect l="l" t="t" r="r" b="b"/>
            <a:pathLst>
              <a:path w="2538888" h="2538888">
                <a:moveTo>
                  <a:pt x="0" y="0"/>
                </a:moveTo>
                <a:lnTo>
                  <a:pt x="2538887" y="0"/>
                </a:lnTo>
                <a:lnTo>
                  <a:pt x="2538887" y="2538888"/>
                </a:lnTo>
                <a:lnTo>
                  <a:pt x="0" y="2538888"/>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2114152" y="2067755"/>
            <a:ext cx="4915697" cy="348942"/>
          </a:xfrm>
          <a:prstGeom prst="rect">
            <a:avLst/>
          </a:prstGeom>
        </p:spPr>
        <p:txBody>
          <a:bodyPr lIns="0" tIns="0" rIns="0" bIns="0" rtlCol="0" anchor="t">
            <a:spAutoFit/>
          </a:bodyPr>
          <a:lstStyle/>
          <a:p>
            <a:pPr algn="ctr" defTabSz="457200">
              <a:lnSpc>
                <a:spcPts val="2880"/>
              </a:lnSpc>
            </a:pPr>
            <a:r>
              <a:rPr lang="en-US" sz="2400">
                <a:solidFill>
                  <a:srgbClr val="F8F6F1"/>
                </a:solidFill>
                <a:latin typeface="Roboto 4"/>
              </a:rPr>
              <a:t>Bookmark your state page </a:t>
            </a:r>
            <a:r>
              <a:rPr lang="en-US" sz="2400" u="sng">
                <a:solidFill>
                  <a:srgbClr val="F8F6F1"/>
                </a:solidFill>
                <a:latin typeface="Roboto 4"/>
              </a:rPr>
              <a:t>now</a:t>
            </a:r>
            <a:r>
              <a:rPr lang="en-US" sz="2400">
                <a:solidFill>
                  <a:srgbClr val="F8F6F1"/>
                </a:solidFill>
                <a:latin typeface="Roboto 4"/>
              </a:rPr>
              <a:t>!</a:t>
            </a:r>
          </a:p>
        </p:txBody>
      </p:sp>
      <p:sp>
        <p:nvSpPr>
          <p:cNvPr id="16" name="TextBox 16"/>
          <p:cNvSpPr txBox="1"/>
          <p:nvPr/>
        </p:nvSpPr>
        <p:spPr>
          <a:xfrm>
            <a:off x="2423983" y="2863659"/>
            <a:ext cx="4296035" cy="368178"/>
          </a:xfrm>
          <a:prstGeom prst="rect">
            <a:avLst/>
          </a:prstGeom>
        </p:spPr>
        <p:txBody>
          <a:bodyPr lIns="0" tIns="0" rIns="0" bIns="0" rtlCol="0" anchor="t">
            <a:spAutoFit/>
          </a:bodyPr>
          <a:lstStyle/>
          <a:p>
            <a:pPr defTabSz="457200">
              <a:lnSpc>
                <a:spcPts val="3120"/>
              </a:lnSpc>
            </a:pPr>
            <a:r>
              <a:rPr lang="en-US" sz="2400">
                <a:solidFill>
                  <a:srgbClr val="000000"/>
                </a:solidFill>
                <a:latin typeface="Roboto 1"/>
              </a:rPr>
              <a:t>VoteRiders.org/YourStateName</a:t>
            </a:r>
          </a:p>
        </p:txBody>
      </p:sp>
      <p:sp>
        <p:nvSpPr>
          <p:cNvPr id="17" name="TextBox 17"/>
          <p:cNvSpPr txBox="1"/>
          <p:nvPr/>
        </p:nvSpPr>
        <p:spPr>
          <a:xfrm>
            <a:off x="2295395" y="4965769"/>
            <a:ext cx="4553210" cy="273793"/>
          </a:xfrm>
          <a:prstGeom prst="rect">
            <a:avLst/>
          </a:prstGeom>
        </p:spPr>
        <p:txBody>
          <a:bodyPr lIns="0" tIns="0" rIns="0" bIns="0" rtlCol="0" anchor="t">
            <a:spAutoFit/>
          </a:bodyPr>
          <a:lstStyle/>
          <a:p>
            <a:pPr algn="ctr" defTabSz="457200">
              <a:lnSpc>
                <a:spcPts val="2340"/>
              </a:lnSpc>
            </a:pPr>
            <a:r>
              <a:rPr lang="en-US">
                <a:solidFill>
                  <a:srgbClr val="000000"/>
                </a:solidFill>
                <a:latin typeface="Roboto 1"/>
              </a:rPr>
              <a:t>Make a plan to share it widely!</a:t>
            </a:r>
          </a:p>
        </p:txBody>
      </p:sp>
      <p:sp>
        <p:nvSpPr>
          <p:cNvPr id="18" name="Freeform 18"/>
          <p:cNvSpPr/>
          <p:nvPr/>
        </p:nvSpPr>
        <p:spPr>
          <a:xfrm>
            <a:off x="7344477" y="1055391"/>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A60AA"/>
        </a:solidFill>
        <a:effectLst/>
      </p:bgPr>
    </p:bg>
    <p:spTree>
      <p:nvGrpSpPr>
        <p:cNvPr id="1" name=""/>
        <p:cNvGrpSpPr/>
        <p:nvPr/>
      </p:nvGrpSpPr>
      <p:grpSpPr>
        <a:xfrm>
          <a:off x="0" y="0"/>
          <a:ext cx="0" cy="0"/>
          <a:chOff x="0" y="0"/>
          <a:chExt cx="0" cy="0"/>
        </a:xfrm>
      </p:grpSpPr>
      <p:sp>
        <p:nvSpPr>
          <p:cNvPr id="2" name="Freeform 2"/>
          <p:cNvSpPr/>
          <p:nvPr/>
        </p:nvSpPr>
        <p:spPr>
          <a:xfrm>
            <a:off x="0" y="857250"/>
            <a:ext cx="4092156" cy="5143500"/>
          </a:xfrm>
          <a:custGeom>
            <a:avLst/>
            <a:gdLst/>
            <a:ahLst/>
            <a:cxnLst/>
            <a:rect l="l" t="t" r="r" b="b"/>
            <a:pathLst>
              <a:path w="8184311" h="10287000">
                <a:moveTo>
                  <a:pt x="0" y="0"/>
                </a:moveTo>
                <a:lnTo>
                  <a:pt x="8184311" y="0"/>
                </a:lnTo>
                <a:lnTo>
                  <a:pt x="8184311" y="10287000"/>
                </a:lnTo>
                <a:lnTo>
                  <a:pt x="0" y="10287000"/>
                </a:lnTo>
                <a:lnTo>
                  <a:pt x="0" y="0"/>
                </a:lnTo>
                <a:close/>
              </a:path>
            </a:pathLst>
          </a:custGeom>
          <a:blipFill>
            <a:blip r:embed="rId2"/>
            <a:stretch>
              <a:fillRect t="-6079"/>
            </a:stretch>
          </a:blipFill>
        </p:spPr>
        <p:txBody>
          <a:bodyPr/>
          <a:lstStyle/>
          <a:p>
            <a:endParaRPr lang="en-US"/>
          </a:p>
        </p:txBody>
      </p:sp>
      <p:sp>
        <p:nvSpPr>
          <p:cNvPr id="3" name="AutoShape 3"/>
          <p:cNvSpPr/>
          <p:nvPr/>
        </p:nvSpPr>
        <p:spPr>
          <a:xfrm>
            <a:off x="8286963" y="5086965"/>
            <a:ext cx="493352" cy="0"/>
          </a:xfrm>
          <a:prstGeom prst="line">
            <a:avLst/>
          </a:prstGeom>
          <a:ln w="304800" cap="flat">
            <a:solidFill>
              <a:srgbClr val="F9F871"/>
            </a:solidFill>
            <a:prstDash val="solid"/>
            <a:headEnd type="none" w="sm" len="sm"/>
            <a:tailEnd type="arrow" w="med" len="sm"/>
          </a:ln>
        </p:spPr>
        <p:txBody>
          <a:bodyPr/>
          <a:lstStyle/>
          <a:p>
            <a:endParaRPr lang="en-US"/>
          </a:p>
        </p:txBody>
      </p:sp>
      <p:sp>
        <p:nvSpPr>
          <p:cNvPr id="4" name="TextBox 4"/>
          <p:cNvSpPr txBox="1"/>
          <p:nvPr/>
        </p:nvSpPr>
        <p:spPr>
          <a:xfrm>
            <a:off x="6424433" y="4942820"/>
            <a:ext cx="2214248" cy="233205"/>
          </a:xfrm>
          <a:prstGeom prst="rect">
            <a:avLst/>
          </a:prstGeom>
        </p:spPr>
        <p:txBody>
          <a:bodyPr lIns="0" tIns="0" rIns="0" bIns="0" rtlCol="0" anchor="t">
            <a:spAutoFit/>
          </a:bodyPr>
          <a:lstStyle/>
          <a:p>
            <a:pPr defTabSz="457200">
              <a:lnSpc>
                <a:spcPts val="1960"/>
              </a:lnSpc>
            </a:pPr>
            <a:r>
              <a:rPr lang="en-US" sz="1400">
                <a:solidFill>
                  <a:srgbClr val="000000"/>
                </a:solidFill>
                <a:latin typeface="Roboto 6"/>
              </a:rPr>
              <a:t>Newly designed for 2024!</a:t>
            </a:r>
          </a:p>
        </p:txBody>
      </p:sp>
      <p:sp>
        <p:nvSpPr>
          <p:cNvPr id="5" name="TextBox 5"/>
          <p:cNvSpPr txBox="1"/>
          <p:nvPr/>
        </p:nvSpPr>
        <p:spPr>
          <a:xfrm>
            <a:off x="5085473" y="1698328"/>
            <a:ext cx="3052754" cy="371897"/>
          </a:xfrm>
          <a:prstGeom prst="rect">
            <a:avLst/>
          </a:prstGeom>
        </p:spPr>
        <p:txBody>
          <a:bodyPr lIns="0" tIns="0" rIns="0" bIns="0" rtlCol="0" anchor="t">
            <a:spAutoFit/>
          </a:bodyPr>
          <a:lstStyle/>
          <a:p>
            <a:pPr algn="ctr" defTabSz="457200">
              <a:lnSpc>
                <a:spcPts val="2940"/>
              </a:lnSpc>
            </a:pPr>
            <a:r>
              <a:rPr lang="en-US" sz="2800">
                <a:solidFill>
                  <a:srgbClr val="FFFFFF"/>
                </a:solidFill>
                <a:latin typeface="Roboto Condensed"/>
              </a:rPr>
              <a:t>Voter ID Info Cards </a:t>
            </a:r>
          </a:p>
        </p:txBody>
      </p:sp>
      <p:sp>
        <p:nvSpPr>
          <p:cNvPr id="6" name="TextBox 6"/>
          <p:cNvSpPr txBox="1"/>
          <p:nvPr/>
        </p:nvSpPr>
        <p:spPr>
          <a:xfrm>
            <a:off x="4443385" y="2387305"/>
            <a:ext cx="4098805"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FFFFFF"/>
                </a:solidFill>
                <a:latin typeface="Roboto 1"/>
              </a:rPr>
              <a:t>Wallet-sized cards highlighting key voter ID info </a:t>
            </a:r>
          </a:p>
        </p:txBody>
      </p:sp>
      <p:sp>
        <p:nvSpPr>
          <p:cNvPr id="7" name="TextBox 7"/>
          <p:cNvSpPr txBox="1"/>
          <p:nvPr/>
        </p:nvSpPr>
        <p:spPr>
          <a:xfrm>
            <a:off x="4443385" y="3040860"/>
            <a:ext cx="3870205"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FFFFFF"/>
                </a:solidFill>
                <a:latin typeface="Roboto 1"/>
              </a:rPr>
              <a:t>English and Spanish </a:t>
            </a:r>
          </a:p>
        </p:txBody>
      </p:sp>
      <p:sp>
        <p:nvSpPr>
          <p:cNvPr id="8" name="TextBox 8"/>
          <p:cNvSpPr txBox="1"/>
          <p:nvPr/>
        </p:nvSpPr>
        <p:spPr>
          <a:xfrm>
            <a:off x="4443385" y="2714083"/>
            <a:ext cx="3870205"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FFFFFF"/>
                </a:solidFill>
                <a:latin typeface="Roboto 1"/>
              </a:rPr>
              <a:t>All 50 states and DC </a:t>
            </a:r>
          </a:p>
        </p:txBody>
      </p:sp>
      <p:sp>
        <p:nvSpPr>
          <p:cNvPr id="9" name="TextBox 9"/>
          <p:cNvSpPr txBox="1"/>
          <p:nvPr/>
        </p:nvSpPr>
        <p:spPr>
          <a:xfrm>
            <a:off x="4443385" y="3367638"/>
            <a:ext cx="3972784"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FFFFFF"/>
                </a:solidFill>
                <a:latin typeface="Roboto 1"/>
              </a:rPr>
              <a:t>Available free for non-profit, non-partisan orgs </a:t>
            </a:r>
          </a:p>
        </p:txBody>
      </p:sp>
      <p:sp>
        <p:nvSpPr>
          <p:cNvPr id="10" name="TextBox 10"/>
          <p:cNvSpPr txBox="1"/>
          <p:nvPr/>
        </p:nvSpPr>
        <p:spPr>
          <a:xfrm>
            <a:off x="4443385" y="3694415"/>
            <a:ext cx="4336930"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FFFFFF"/>
                </a:solidFill>
                <a:latin typeface="Roboto 1"/>
              </a:rPr>
              <a:t>Freely downloadable and printable </a:t>
            </a:r>
          </a:p>
        </p:txBody>
      </p:sp>
      <p:sp>
        <p:nvSpPr>
          <p:cNvPr id="11" name="TextBox 11"/>
          <p:cNvSpPr txBox="1"/>
          <p:nvPr/>
        </p:nvSpPr>
        <p:spPr>
          <a:xfrm>
            <a:off x="4443385" y="4021193"/>
            <a:ext cx="3562341" cy="384721"/>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FFFFFF"/>
                </a:solidFill>
                <a:latin typeface="Roboto 1"/>
              </a:rPr>
              <a:t>Crucial backup for voters facing misinformed pollworkers </a:t>
            </a:r>
          </a:p>
        </p:txBody>
      </p:sp>
      <p:sp>
        <p:nvSpPr>
          <p:cNvPr id="12" name="Freeform 12"/>
          <p:cNvSpPr/>
          <p:nvPr/>
        </p:nvSpPr>
        <p:spPr>
          <a:xfrm>
            <a:off x="7344477" y="1055391"/>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33338" y="402480"/>
            <a:ext cx="4605338" cy="5598271"/>
          </a:xfrm>
          <a:custGeom>
            <a:avLst/>
            <a:gdLst/>
            <a:ahLst/>
            <a:cxnLst/>
            <a:rect l="l" t="t" r="r" b="b"/>
            <a:pathLst>
              <a:path w="9210675" h="11196541">
                <a:moveTo>
                  <a:pt x="0" y="0"/>
                </a:moveTo>
                <a:lnTo>
                  <a:pt x="9210675" y="0"/>
                </a:lnTo>
                <a:lnTo>
                  <a:pt x="9210675" y="11196541"/>
                </a:lnTo>
                <a:lnTo>
                  <a:pt x="0" y="11196541"/>
                </a:lnTo>
                <a:lnTo>
                  <a:pt x="0" y="0"/>
                </a:lnTo>
                <a:close/>
              </a:path>
            </a:pathLst>
          </a:custGeom>
          <a:blipFill>
            <a:blip r:embed="rId2">
              <a:extLst>
                <a:ext uri="{96DAC541-7B7A-43D3-8B79-37D633B846F1}">
                  <asvg:svgBlip xmlns:asvg="http://schemas.microsoft.com/office/drawing/2016/SVG/main" r:embed="rId3"/>
                </a:ext>
              </a:extLst>
            </a:blip>
            <a:stretch>
              <a:fillRect r="-22128" b="-467"/>
            </a:stretch>
          </a:blipFill>
        </p:spPr>
        <p:txBody>
          <a:bodyPr/>
          <a:lstStyle/>
          <a:p>
            <a:endParaRPr lang="en-US"/>
          </a:p>
        </p:txBody>
      </p:sp>
      <p:sp>
        <p:nvSpPr>
          <p:cNvPr id="3" name="Freeform 3"/>
          <p:cNvSpPr/>
          <p:nvPr/>
        </p:nvSpPr>
        <p:spPr>
          <a:xfrm>
            <a:off x="4633913" y="857250"/>
            <a:ext cx="5238653" cy="5541121"/>
          </a:xfrm>
          <a:custGeom>
            <a:avLst/>
            <a:gdLst/>
            <a:ahLst/>
            <a:cxnLst/>
            <a:rect l="l" t="t" r="r" b="b"/>
            <a:pathLst>
              <a:path w="10477306" h="11082241">
                <a:moveTo>
                  <a:pt x="0" y="0"/>
                </a:moveTo>
                <a:lnTo>
                  <a:pt x="10477306" y="0"/>
                </a:lnTo>
                <a:lnTo>
                  <a:pt x="10477306" y="11082241"/>
                </a:lnTo>
                <a:lnTo>
                  <a:pt x="0" y="11082241"/>
                </a:lnTo>
                <a:lnTo>
                  <a:pt x="0" y="0"/>
                </a:lnTo>
                <a:close/>
              </a:path>
            </a:pathLst>
          </a:custGeom>
          <a:blipFill>
            <a:blip r:embed="rId2">
              <a:extLst>
                <a:ext uri="{96DAC541-7B7A-43D3-8B79-37D633B846F1}">
                  <asvg:svgBlip xmlns:asvg="http://schemas.microsoft.com/office/drawing/2016/SVG/main" r:embed="rId3"/>
                </a:ext>
              </a:extLst>
            </a:blip>
            <a:stretch>
              <a:fillRect l="-7363" b="-1503"/>
            </a:stretch>
          </a:blipFill>
        </p:spPr>
        <p:txBody>
          <a:bodyPr/>
          <a:lstStyle/>
          <a:p>
            <a:endParaRPr lang="en-US"/>
          </a:p>
        </p:txBody>
      </p:sp>
      <p:sp>
        <p:nvSpPr>
          <p:cNvPr id="4" name="Freeform 4"/>
          <p:cNvSpPr/>
          <p:nvPr/>
        </p:nvSpPr>
        <p:spPr>
          <a:xfrm>
            <a:off x="6767448" y="1714378"/>
            <a:ext cx="1943036" cy="3429244"/>
          </a:xfrm>
          <a:custGeom>
            <a:avLst/>
            <a:gdLst/>
            <a:ahLst/>
            <a:cxnLst/>
            <a:rect l="l" t="t" r="r" b="b"/>
            <a:pathLst>
              <a:path w="3886071" h="6858488">
                <a:moveTo>
                  <a:pt x="0" y="0"/>
                </a:moveTo>
                <a:lnTo>
                  <a:pt x="3886070" y="0"/>
                </a:lnTo>
                <a:lnTo>
                  <a:pt x="3886070" y="6858488"/>
                </a:lnTo>
                <a:lnTo>
                  <a:pt x="0" y="6858488"/>
                </a:lnTo>
                <a:lnTo>
                  <a:pt x="0" y="0"/>
                </a:lnTo>
                <a:close/>
              </a:path>
            </a:pathLst>
          </a:custGeom>
          <a:blipFill>
            <a:blip r:embed="rId4"/>
            <a:stretch>
              <a:fillRect r="-99999"/>
            </a:stretch>
          </a:blipFill>
        </p:spPr>
        <p:txBody>
          <a:bodyPr/>
          <a:lstStyle/>
          <a:p>
            <a:endParaRPr lang="en-US"/>
          </a:p>
        </p:txBody>
      </p:sp>
      <p:sp>
        <p:nvSpPr>
          <p:cNvPr id="5" name="Freeform 5"/>
          <p:cNvSpPr/>
          <p:nvPr/>
        </p:nvSpPr>
        <p:spPr>
          <a:xfrm>
            <a:off x="2628965" y="1714378"/>
            <a:ext cx="3886071" cy="3429244"/>
          </a:xfrm>
          <a:custGeom>
            <a:avLst/>
            <a:gdLst/>
            <a:ahLst/>
            <a:cxnLst/>
            <a:rect l="l" t="t" r="r" b="b"/>
            <a:pathLst>
              <a:path w="7772141" h="6858488">
                <a:moveTo>
                  <a:pt x="0" y="0"/>
                </a:moveTo>
                <a:lnTo>
                  <a:pt x="7772142" y="0"/>
                </a:lnTo>
                <a:lnTo>
                  <a:pt x="7772142" y="6858488"/>
                </a:lnTo>
                <a:lnTo>
                  <a:pt x="0" y="6858488"/>
                </a:lnTo>
                <a:lnTo>
                  <a:pt x="0" y="0"/>
                </a:lnTo>
                <a:close/>
              </a:path>
            </a:pathLst>
          </a:custGeom>
          <a:blipFill>
            <a:blip r:embed="rId5"/>
            <a:stretch>
              <a:fillRect l="-5" r="-5"/>
            </a:stretch>
          </a:blipFill>
        </p:spPr>
        <p:txBody>
          <a:bodyPr/>
          <a:lstStyle/>
          <a:p>
            <a:endParaRPr lang="en-US"/>
          </a:p>
        </p:txBody>
      </p:sp>
      <p:sp>
        <p:nvSpPr>
          <p:cNvPr id="6" name="Freeform 6"/>
          <p:cNvSpPr/>
          <p:nvPr/>
        </p:nvSpPr>
        <p:spPr>
          <a:xfrm>
            <a:off x="434688" y="1714378"/>
            <a:ext cx="1943036" cy="3429244"/>
          </a:xfrm>
          <a:custGeom>
            <a:avLst/>
            <a:gdLst/>
            <a:ahLst/>
            <a:cxnLst/>
            <a:rect l="l" t="t" r="r" b="b"/>
            <a:pathLst>
              <a:path w="3886071" h="6858488">
                <a:moveTo>
                  <a:pt x="0" y="0"/>
                </a:moveTo>
                <a:lnTo>
                  <a:pt x="3886070" y="0"/>
                </a:lnTo>
                <a:lnTo>
                  <a:pt x="3886070" y="6858488"/>
                </a:lnTo>
                <a:lnTo>
                  <a:pt x="0" y="6858488"/>
                </a:lnTo>
                <a:lnTo>
                  <a:pt x="0" y="0"/>
                </a:lnTo>
                <a:close/>
              </a:path>
            </a:pathLst>
          </a:custGeom>
          <a:blipFill>
            <a:blip r:embed="rId4"/>
            <a:stretch>
              <a:fillRect l="-100000"/>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A60AA"/>
        </a:solidFill>
        <a:effectLst/>
      </p:bgPr>
    </p:bg>
    <p:spTree>
      <p:nvGrpSpPr>
        <p:cNvPr id="1" name=""/>
        <p:cNvGrpSpPr/>
        <p:nvPr/>
      </p:nvGrpSpPr>
      <p:grpSpPr>
        <a:xfrm>
          <a:off x="0" y="0"/>
          <a:ext cx="0" cy="0"/>
          <a:chOff x="0" y="0"/>
          <a:chExt cx="0" cy="0"/>
        </a:xfrm>
      </p:grpSpPr>
      <p:sp>
        <p:nvSpPr>
          <p:cNvPr id="2" name="Freeform 2"/>
          <p:cNvSpPr/>
          <p:nvPr/>
        </p:nvSpPr>
        <p:spPr>
          <a:xfrm>
            <a:off x="0" y="-444791"/>
            <a:ext cx="4605338" cy="5245391"/>
          </a:xfrm>
          <a:custGeom>
            <a:avLst/>
            <a:gdLst/>
            <a:ahLst/>
            <a:cxnLst/>
            <a:rect l="l" t="t" r="r" b="b"/>
            <a:pathLst>
              <a:path w="9210675" h="10490781">
                <a:moveTo>
                  <a:pt x="0" y="0"/>
                </a:moveTo>
                <a:lnTo>
                  <a:pt x="9210675" y="0"/>
                </a:lnTo>
                <a:lnTo>
                  <a:pt x="9210675" y="10490781"/>
                </a:lnTo>
                <a:lnTo>
                  <a:pt x="0" y="10490781"/>
                </a:lnTo>
                <a:lnTo>
                  <a:pt x="0" y="0"/>
                </a:lnTo>
                <a:close/>
              </a:path>
            </a:pathLst>
          </a:custGeom>
          <a:blipFill>
            <a:blip r:embed="rId3">
              <a:extLst>
                <a:ext uri="{96DAC541-7B7A-43D3-8B79-37D633B846F1}">
                  <asvg:svgBlip xmlns:asvg="http://schemas.microsoft.com/office/drawing/2016/SVG/main" r:embed="rId4"/>
                </a:ext>
              </a:extLst>
            </a:blip>
            <a:stretch>
              <a:fillRect l="-1034" t="-8534" r="-22275"/>
            </a:stretch>
          </a:blipFill>
        </p:spPr>
        <p:txBody>
          <a:bodyPr/>
          <a:lstStyle/>
          <a:p>
            <a:endParaRPr lang="en-US"/>
          </a:p>
        </p:txBody>
      </p:sp>
      <p:sp>
        <p:nvSpPr>
          <p:cNvPr id="3" name="Freeform 3"/>
          <p:cNvSpPr/>
          <p:nvPr/>
        </p:nvSpPr>
        <p:spPr>
          <a:xfrm>
            <a:off x="4562096" y="241010"/>
            <a:ext cx="3557967" cy="5245391"/>
          </a:xfrm>
          <a:custGeom>
            <a:avLst/>
            <a:gdLst/>
            <a:ahLst/>
            <a:cxnLst/>
            <a:rect l="l" t="t" r="r" b="b"/>
            <a:pathLst>
              <a:path w="7115934" h="10490781">
                <a:moveTo>
                  <a:pt x="0" y="0"/>
                </a:moveTo>
                <a:lnTo>
                  <a:pt x="7115934" y="0"/>
                </a:lnTo>
                <a:lnTo>
                  <a:pt x="7115934" y="10490781"/>
                </a:lnTo>
                <a:lnTo>
                  <a:pt x="0" y="10490781"/>
                </a:lnTo>
                <a:lnTo>
                  <a:pt x="0" y="0"/>
                </a:lnTo>
                <a:close/>
              </a:path>
            </a:pathLst>
          </a:custGeom>
          <a:blipFill>
            <a:blip r:embed="rId3">
              <a:extLst>
                <a:ext uri="{96DAC541-7B7A-43D3-8B79-37D633B846F1}">
                  <asvg:svgBlip xmlns:asvg="http://schemas.microsoft.com/office/drawing/2016/SVG/main" r:embed="rId4"/>
                </a:ext>
              </a:extLst>
            </a:blip>
            <a:stretch>
              <a:fillRect l="-29850" t="-8534" r="-29758"/>
            </a:stretch>
          </a:blipFill>
        </p:spPr>
        <p:txBody>
          <a:bodyPr/>
          <a:lstStyle/>
          <a:p>
            <a:endParaRPr lang="en-US"/>
          </a:p>
        </p:txBody>
      </p:sp>
      <p:sp>
        <p:nvSpPr>
          <p:cNvPr id="4" name="Freeform 4"/>
          <p:cNvSpPr/>
          <p:nvPr/>
        </p:nvSpPr>
        <p:spPr>
          <a:xfrm>
            <a:off x="8186837" y="964910"/>
            <a:ext cx="4067555" cy="5245391"/>
          </a:xfrm>
          <a:custGeom>
            <a:avLst/>
            <a:gdLst/>
            <a:ahLst/>
            <a:cxnLst/>
            <a:rect l="l" t="t" r="r" b="b"/>
            <a:pathLst>
              <a:path w="8135109" h="10490781">
                <a:moveTo>
                  <a:pt x="0" y="0"/>
                </a:moveTo>
                <a:lnTo>
                  <a:pt x="8135109" y="0"/>
                </a:lnTo>
                <a:lnTo>
                  <a:pt x="8135109" y="10490781"/>
                </a:lnTo>
                <a:lnTo>
                  <a:pt x="0" y="10490781"/>
                </a:lnTo>
                <a:lnTo>
                  <a:pt x="0" y="0"/>
                </a:lnTo>
                <a:close/>
              </a:path>
            </a:pathLst>
          </a:custGeom>
          <a:blipFill>
            <a:blip r:embed="rId3">
              <a:extLst>
                <a:ext uri="{96DAC541-7B7A-43D3-8B79-37D633B846F1}">
                  <asvg:svgBlip xmlns:asvg="http://schemas.microsoft.com/office/drawing/2016/SVG/main" r:embed="rId4"/>
                </a:ext>
              </a:extLst>
            </a:blip>
            <a:stretch>
              <a:fillRect l="-26110" t="-8534" r="-13501"/>
            </a:stretch>
          </a:blipFill>
        </p:spPr>
        <p:txBody>
          <a:bodyPr/>
          <a:lstStyle/>
          <a:p>
            <a:endParaRPr lang="en-US"/>
          </a:p>
        </p:txBody>
      </p:sp>
      <p:grpSp>
        <p:nvGrpSpPr>
          <p:cNvPr id="5" name="Group 5"/>
          <p:cNvGrpSpPr/>
          <p:nvPr/>
        </p:nvGrpSpPr>
        <p:grpSpPr>
          <a:xfrm>
            <a:off x="0" y="3809029"/>
            <a:ext cx="9144000" cy="2191722"/>
            <a:chOff x="0" y="0"/>
            <a:chExt cx="4816593" cy="1154487"/>
          </a:xfrm>
        </p:grpSpPr>
        <p:sp>
          <p:nvSpPr>
            <p:cNvPr id="6" name="Freeform 6"/>
            <p:cNvSpPr/>
            <p:nvPr/>
          </p:nvSpPr>
          <p:spPr>
            <a:xfrm>
              <a:off x="0" y="0"/>
              <a:ext cx="4816592" cy="1154487"/>
            </a:xfrm>
            <a:custGeom>
              <a:avLst/>
              <a:gdLst/>
              <a:ahLst/>
              <a:cxnLst/>
              <a:rect l="l" t="t" r="r" b="b"/>
              <a:pathLst>
                <a:path w="4816592" h="1154487">
                  <a:moveTo>
                    <a:pt x="0" y="0"/>
                  </a:moveTo>
                  <a:lnTo>
                    <a:pt x="4816592" y="0"/>
                  </a:lnTo>
                  <a:lnTo>
                    <a:pt x="4816592" y="1154487"/>
                  </a:lnTo>
                  <a:lnTo>
                    <a:pt x="0" y="1154487"/>
                  </a:lnTo>
                  <a:close/>
                </a:path>
              </a:pathLst>
            </a:custGeom>
            <a:solidFill>
              <a:srgbClr val="F6F6F6"/>
            </a:solidFill>
          </p:spPr>
          <p:txBody>
            <a:bodyPr/>
            <a:lstStyle/>
            <a:p>
              <a:endParaRPr lang="en-US"/>
            </a:p>
          </p:txBody>
        </p:sp>
        <p:sp>
          <p:nvSpPr>
            <p:cNvPr id="7" name="TextBox 7"/>
            <p:cNvSpPr txBox="1"/>
            <p:nvPr/>
          </p:nvSpPr>
          <p:spPr>
            <a:xfrm>
              <a:off x="0" y="38100"/>
              <a:ext cx="4816593" cy="1116387"/>
            </a:xfrm>
            <a:prstGeom prst="rect">
              <a:avLst/>
            </a:prstGeom>
          </p:spPr>
          <p:txBody>
            <a:bodyPr lIns="25400" tIns="25400" rIns="25400" bIns="25400" rtlCol="0" anchor="ctr"/>
            <a:lstStyle/>
            <a:p>
              <a:pPr algn="ctr" defTabSz="457200">
                <a:lnSpc>
                  <a:spcPts val="1093"/>
                </a:lnSpc>
              </a:pPr>
              <a:endParaRPr sz="900">
                <a:solidFill>
                  <a:prstClr val="black"/>
                </a:solidFill>
                <a:latin typeface="Calibri"/>
              </a:endParaRPr>
            </a:p>
          </p:txBody>
        </p:sp>
      </p:grpSp>
      <p:grpSp>
        <p:nvGrpSpPr>
          <p:cNvPr id="8" name="Group 8"/>
          <p:cNvGrpSpPr/>
          <p:nvPr/>
        </p:nvGrpSpPr>
        <p:grpSpPr>
          <a:xfrm>
            <a:off x="1204798" y="2663068"/>
            <a:ext cx="6734405" cy="2823333"/>
            <a:chOff x="0" y="0"/>
            <a:chExt cx="20239683" cy="8485287"/>
          </a:xfrm>
        </p:grpSpPr>
        <p:sp>
          <p:nvSpPr>
            <p:cNvPr id="9" name="Freeform 9"/>
            <p:cNvSpPr/>
            <p:nvPr/>
          </p:nvSpPr>
          <p:spPr>
            <a:xfrm>
              <a:off x="31750" y="31750"/>
              <a:ext cx="20176184" cy="8421787"/>
            </a:xfrm>
            <a:custGeom>
              <a:avLst/>
              <a:gdLst/>
              <a:ahLst/>
              <a:cxnLst/>
              <a:rect l="l" t="t" r="r" b="b"/>
              <a:pathLst>
                <a:path w="20176184" h="8421787">
                  <a:moveTo>
                    <a:pt x="20083473" y="8421787"/>
                  </a:moveTo>
                  <a:lnTo>
                    <a:pt x="92710" y="8421787"/>
                  </a:lnTo>
                  <a:cubicBezTo>
                    <a:pt x="41910" y="8421787"/>
                    <a:pt x="0" y="8379878"/>
                    <a:pt x="0" y="8329078"/>
                  </a:cubicBezTo>
                  <a:lnTo>
                    <a:pt x="0" y="92710"/>
                  </a:lnTo>
                  <a:cubicBezTo>
                    <a:pt x="0" y="41910"/>
                    <a:pt x="41910" y="0"/>
                    <a:pt x="92710" y="0"/>
                  </a:cubicBezTo>
                  <a:lnTo>
                    <a:pt x="20082204" y="0"/>
                  </a:lnTo>
                  <a:cubicBezTo>
                    <a:pt x="20133004" y="0"/>
                    <a:pt x="20174913" y="41910"/>
                    <a:pt x="20174913" y="92710"/>
                  </a:cubicBezTo>
                  <a:lnTo>
                    <a:pt x="20174913" y="8327807"/>
                  </a:lnTo>
                  <a:cubicBezTo>
                    <a:pt x="20176184" y="8379878"/>
                    <a:pt x="20134273" y="8421787"/>
                    <a:pt x="20083473" y="8421787"/>
                  </a:cubicBezTo>
                  <a:close/>
                </a:path>
              </a:pathLst>
            </a:custGeom>
            <a:solidFill>
              <a:srgbClr val="FFFFFF"/>
            </a:solidFill>
          </p:spPr>
          <p:txBody>
            <a:bodyPr/>
            <a:lstStyle/>
            <a:p>
              <a:endParaRPr lang="en-US"/>
            </a:p>
          </p:txBody>
        </p:sp>
        <p:sp>
          <p:nvSpPr>
            <p:cNvPr id="10" name="Freeform 10"/>
            <p:cNvSpPr/>
            <p:nvPr/>
          </p:nvSpPr>
          <p:spPr>
            <a:xfrm>
              <a:off x="0" y="0"/>
              <a:ext cx="20239684" cy="8485287"/>
            </a:xfrm>
            <a:custGeom>
              <a:avLst/>
              <a:gdLst/>
              <a:ahLst/>
              <a:cxnLst/>
              <a:rect l="l" t="t" r="r" b="b"/>
              <a:pathLst>
                <a:path w="20239684" h="8485287">
                  <a:moveTo>
                    <a:pt x="20115223" y="59690"/>
                  </a:moveTo>
                  <a:cubicBezTo>
                    <a:pt x="20150784" y="59690"/>
                    <a:pt x="20179993" y="88900"/>
                    <a:pt x="20179993" y="124460"/>
                  </a:cubicBezTo>
                  <a:lnTo>
                    <a:pt x="20179993" y="8360828"/>
                  </a:lnTo>
                  <a:cubicBezTo>
                    <a:pt x="20179993" y="8396387"/>
                    <a:pt x="20150784" y="8425597"/>
                    <a:pt x="20115223" y="8425597"/>
                  </a:cubicBezTo>
                  <a:lnTo>
                    <a:pt x="124460" y="8425597"/>
                  </a:lnTo>
                  <a:cubicBezTo>
                    <a:pt x="88900" y="8425597"/>
                    <a:pt x="59690" y="8396387"/>
                    <a:pt x="59690" y="8360828"/>
                  </a:cubicBezTo>
                  <a:lnTo>
                    <a:pt x="59690" y="124460"/>
                  </a:lnTo>
                  <a:cubicBezTo>
                    <a:pt x="59690" y="88900"/>
                    <a:pt x="88900" y="59690"/>
                    <a:pt x="124460" y="59690"/>
                  </a:cubicBezTo>
                  <a:lnTo>
                    <a:pt x="20115223" y="59690"/>
                  </a:lnTo>
                  <a:moveTo>
                    <a:pt x="20115223" y="0"/>
                  </a:moveTo>
                  <a:lnTo>
                    <a:pt x="124460" y="0"/>
                  </a:lnTo>
                  <a:cubicBezTo>
                    <a:pt x="55880" y="0"/>
                    <a:pt x="0" y="55880"/>
                    <a:pt x="0" y="124460"/>
                  </a:cubicBezTo>
                  <a:lnTo>
                    <a:pt x="0" y="8360828"/>
                  </a:lnTo>
                  <a:cubicBezTo>
                    <a:pt x="0" y="8429407"/>
                    <a:pt x="55880" y="8485287"/>
                    <a:pt x="124460" y="8485287"/>
                  </a:cubicBezTo>
                  <a:lnTo>
                    <a:pt x="20115223" y="8485287"/>
                  </a:lnTo>
                  <a:cubicBezTo>
                    <a:pt x="20183804" y="8485287"/>
                    <a:pt x="20239684" y="8429407"/>
                    <a:pt x="20239684" y="8360828"/>
                  </a:cubicBezTo>
                  <a:lnTo>
                    <a:pt x="20239684" y="124460"/>
                  </a:lnTo>
                  <a:cubicBezTo>
                    <a:pt x="20239684" y="55880"/>
                    <a:pt x="20183804" y="0"/>
                    <a:pt x="20115223" y="0"/>
                  </a:cubicBezTo>
                  <a:close/>
                </a:path>
              </a:pathLst>
            </a:custGeom>
            <a:solidFill>
              <a:srgbClr val="292668"/>
            </a:solidFill>
          </p:spPr>
          <p:txBody>
            <a:bodyPr/>
            <a:lstStyle/>
            <a:p>
              <a:endParaRPr lang="en-US"/>
            </a:p>
          </p:txBody>
        </p:sp>
      </p:grpSp>
      <p:sp>
        <p:nvSpPr>
          <p:cNvPr id="11" name="Freeform 11"/>
          <p:cNvSpPr/>
          <p:nvPr/>
        </p:nvSpPr>
        <p:spPr>
          <a:xfrm>
            <a:off x="3937278" y="3486208"/>
            <a:ext cx="1269444" cy="1269444"/>
          </a:xfrm>
          <a:custGeom>
            <a:avLst/>
            <a:gdLst/>
            <a:ahLst/>
            <a:cxnLst/>
            <a:rect l="l" t="t" r="r" b="b"/>
            <a:pathLst>
              <a:path w="2538888" h="2538888">
                <a:moveTo>
                  <a:pt x="0" y="0"/>
                </a:moveTo>
                <a:lnTo>
                  <a:pt x="2538888" y="0"/>
                </a:lnTo>
                <a:lnTo>
                  <a:pt x="2538888" y="2538888"/>
                </a:lnTo>
                <a:lnTo>
                  <a:pt x="0" y="2538888"/>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3062158" y="2863659"/>
            <a:ext cx="3019685" cy="368178"/>
          </a:xfrm>
          <a:prstGeom prst="rect">
            <a:avLst/>
          </a:prstGeom>
        </p:spPr>
        <p:txBody>
          <a:bodyPr lIns="0" tIns="0" rIns="0" bIns="0" rtlCol="0" anchor="t">
            <a:spAutoFit/>
          </a:bodyPr>
          <a:lstStyle/>
          <a:p>
            <a:pPr defTabSz="457200">
              <a:lnSpc>
                <a:spcPts val="3120"/>
              </a:lnSpc>
            </a:pPr>
            <a:r>
              <a:rPr lang="en-US" sz="2400">
                <a:solidFill>
                  <a:srgbClr val="000000"/>
                </a:solidFill>
                <a:latin typeface="Roboto 1"/>
              </a:rPr>
              <a:t>VoteRiders.org/Cards</a:t>
            </a:r>
          </a:p>
        </p:txBody>
      </p:sp>
      <p:sp>
        <p:nvSpPr>
          <p:cNvPr id="13" name="TextBox 13"/>
          <p:cNvSpPr txBox="1"/>
          <p:nvPr/>
        </p:nvSpPr>
        <p:spPr>
          <a:xfrm>
            <a:off x="2295395" y="4965769"/>
            <a:ext cx="4553210" cy="273793"/>
          </a:xfrm>
          <a:prstGeom prst="rect">
            <a:avLst/>
          </a:prstGeom>
        </p:spPr>
        <p:txBody>
          <a:bodyPr lIns="0" tIns="0" rIns="0" bIns="0" rtlCol="0" anchor="t">
            <a:spAutoFit/>
          </a:bodyPr>
          <a:lstStyle/>
          <a:p>
            <a:pPr defTabSz="457200">
              <a:lnSpc>
                <a:spcPts val="2340"/>
              </a:lnSpc>
            </a:pPr>
            <a:r>
              <a:rPr lang="en-US">
                <a:solidFill>
                  <a:srgbClr val="000000"/>
                </a:solidFill>
                <a:latin typeface="Roboto 1"/>
              </a:rPr>
              <a:t>VoteRiders.org &gt; Partner &gt; Order Info Cards</a:t>
            </a:r>
          </a:p>
        </p:txBody>
      </p:sp>
      <p:grpSp>
        <p:nvGrpSpPr>
          <p:cNvPr id="14" name="Group 14"/>
          <p:cNvGrpSpPr/>
          <p:nvPr/>
        </p:nvGrpSpPr>
        <p:grpSpPr>
          <a:xfrm>
            <a:off x="2168705" y="1993896"/>
            <a:ext cx="4806592" cy="520903"/>
            <a:chOff x="0" y="0"/>
            <a:chExt cx="14445803" cy="1565529"/>
          </a:xfrm>
        </p:grpSpPr>
        <p:sp>
          <p:nvSpPr>
            <p:cNvPr id="15" name="Freeform 15"/>
            <p:cNvSpPr/>
            <p:nvPr/>
          </p:nvSpPr>
          <p:spPr>
            <a:xfrm>
              <a:off x="31750" y="31750"/>
              <a:ext cx="14382304" cy="1502029"/>
            </a:xfrm>
            <a:custGeom>
              <a:avLst/>
              <a:gdLst/>
              <a:ahLst/>
              <a:cxnLst/>
              <a:rect l="l" t="t" r="r" b="b"/>
              <a:pathLst>
                <a:path w="14382304" h="1502029">
                  <a:moveTo>
                    <a:pt x="14289593" y="1502029"/>
                  </a:moveTo>
                  <a:lnTo>
                    <a:pt x="92710" y="1502029"/>
                  </a:lnTo>
                  <a:cubicBezTo>
                    <a:pt x="41910" y="1502029"/>
                    <a:pt x="0" y="1460119"/>
                    <a:pt x="0" y="1409319"/>
                  </a:cubicBezTo>
                  <a:lnTo>
                    <a:pt x="0" y="92710"/>
                  </a:lnTo>
                  <a:cubicBezTo>
                    <a:pt x="0" y="41910"/>
                    <a:pt x="41910" y="0"/>
                    <a:pt x="92710" y="0"/>
                  </a:cubicBezTo>
                  <a:lnTo>
                    <a:pt x="14288323" y="0"/>
                  </a:lnTo>
                  <a:cubicBezTo>
                    <a:pt x="14339123" y="0"/>
                    <a:pt x="14381034" y="41910"/>
                    <a:pt x="14381034" y="92710"/>
                  </a:cubicBezTo>
                  <a:lnTo>
                    <a:pt x="14381034" y="1408049"/>
                  </a:lnTo>
                  <a:cubicBezTo>
                    <a:pt x="14382304" y="1460119"/>
                    <a:pt x="14340393" y="1502029"/>
                    <a:pt x="14289593" y="1502029"/>
                  </a:cubicBezTo>
                  <a:close/>
                </a:path>
              </a:pathLst>
            </a:custGeom>
            <a:solidFill>
              <a:srgbClr val="292668"/>
            </a:solidFill>
          </p:spPr>
          <p:txBody>
            <a:bodyPr/>
            <a:lstStyle/>
            <a:p>
              <a:endParaRPr lang="en-US"/>
            </a:p>
          </p:txBody>
        </p:sp>
        <p:sp>
          <p:nvSpPr>
            <p:cNvPr id="16" name="Freeform 16"/>
            <p:cNvSpPr/>
            <p:nvPr/>
          </p:nvSpPr>
          <p:spPr>
            <a:xfrm>
              <a:off x="0" y="0"/>
              <a:ext cx="14445804" cy="1565529"/>
            </a:xfrm>
            <a:custGeom>
              <a:avLst/>
              <a:gdLst/>
              <a:ahLst/>
              <a:cxnLst/>
              <a:rect l="l" t="t" r="r" b="b"/>
              <a:pathLst>
                <a:path w="14445804" h="1565529">
                  <a:moveTo>
                    <a:pt x="14321343" y="59690"/>
                  </a:moveTo>
                  <a:cubicBezTo>
                    <a:pt x="14356904" y="59690"/>
                    <a:pt x="14386113" y="88900"/>
                    <a:pt x="14386113" y="124460"/>
                  </a:cubicBezTo>
                  <a:lnTo>
                    <a:pt x="14386113" y="1441069"/>
                  </a:lnTo>
                  <a:cubicBezTo>
                    <a:pt x="14386113" y="1476629"/>
                    <a:pt x="14356904" y="1505839"/>
                    <a:pt x="14321343" y="1505839"/>
                  </a:cubicBezTo>
                  <a:lnTo>
                    <a:pt x="124460" y="1505839"/>
                  </a:lnTo>
                  <a:cubicBezTo>
                    <a:pt x="88900" y="1505839"/>
                    <a:pt x="59690" y="1476629"/>
                    <a:pt x="59690" y="1441069"/>
                  </a:cubicBezTo>
                  <a:lnTo>
                    <a:pt x="59690" y="124460"/>
                  </a:lnTo>
                  <a:cubicBezTo>
                    <a:pt x="59690" y="88900"/>
                    <a:pt x="88900" y="59690"/>
                    <a:pt x="124460" y="59690"/>
                  </a:cubicBezTo>
                  <a:lnTo>
                    <a:pt x="14321343" y="59690"/>
                  </a:lnTo>
                  <a:moveTo>
                    <a:pt x="14321343" y="0"/>
                  </a:moveTo>
                  <a:lnTo>
                    <a:pt x="124460" y="0"/>
                  </a:lnTo>
                  <a:cubicBezTo>
                    <a:pt x="55880" y="0"/>
                    <a:pt x="0" y="55880"/>
                    <a:pt x="0" y="124460"/>
                  </a:cubicBezTo>
                  <a:lnTo>
                    <a:pt x="0" y="1441069"/>
                  </a:lnTo>
                  <a:cubicBezTo>
                    <a:pt x="0" y="1509649"/>
                    <a:pt x="55880" y="1565529"/>
                    <a:pt x="124460" y="1565529"/>
                  </a:cubicBezTo>
                  <a:lnTo>
                    <a:pt x="14321343" y="1565529"/>
                  </a:lnTo>
                  <a:cubicBezTo>
                    <a:pt x="14389923" y="1565529"/>
                    <a:pt x="14445804" y="1509649"/>
                    <a:pt x="14445804" y="1441069"/>
                  </a:cubicBezTo>
                  <a:lnTo>
                    <a:pt x="14445804" y="124460"/>
                  </a:lnTo>
                  <a:cubicBezTo>
                    <a:pt x="14445804" y="55880"/>
                    <a:pt x="14389923" y="0"/>
                    <a:pt x="14321343" y="0"/>
                  </a:cubicBezTo>
                  <a:close/>
                </a:path>
              </a:pathLst>
            </a:custGeom>
            <a:solidFill>
              <a:srgbClr val="292668"/>
            </a:solidFill>
          </p:spPr>
          <p:txBody>
            <a:bodyPr/>
            <a:lstStyle/>
            <a:p>
              <a:endParaRPr lang="en-US"/>
            </a:p>
          </p:txBody>
        </p:sp>
      </p:grpSp>
      <p:sp>
        <p:nvSpPr>
          <p:cNvPr id="17" name="TextBox 17"/>
          <p:cNvSpPr txBox="1"/>
          <p:nvPr/>
        </p:nvSpPr>
        <p:spPr>
          <a:xfrm>
            <a:off x="2337990" y="2068610"/>
            <a:ext cx="4468022" cy="348942"/>
          </a:xfrm>
          <a:prstGeom prst="rect">
            <a:avLst/>
          </a:prstGeom>
        </p:spPr>
        <p:txBody>
          <a:bodyPr lIns="0" tIns="0" rIns="0" bIns="0" rtlCol="0" anchor="t">
            <a:spAutoFit/>
          </a:bodyPr>
          <a:lstStyle/>
          <a:p>
            <a:pPr algn="ctr" defTabSz="457200">
              <a:lnSpc>
                <a:spcPts val="2880"/>
              </a:lnSpc>
            </a:pPr>
            <a:r>
              <a:rPr lang="en-US" sz="2400">
                <a:solidFill>
                  <a:srgbClr val="F8F6F1"/>
                </a:solidFill>
                <a:latin typeface="Roboto 4"/>
              </a:rPr>
              <a:t>Order voter ID info cards </a:t>
            </a:r>
            <a:r>
              <a:rPr lang="en-US" sz="2400" u="sng">
                <a:solidFill>
                  <a:srgbClr val="F8F6F1"/>
                </a:solidFill>
                <a:latin typeface="Roboto 4"/>
              </a:rPr>
              <a:t>now</a:t>
            </a:r>
            <a:r>
              <a:rPr lang="en-US" sz="2400">
                <a:solidFill>
                  <a:srgbClr val="F8F6F1"/>
                </a:solidFill>
                <a:latin typeface="Roboto 4"/>
              </a:rPr>
              <a:t>!</a:t>
            </a:r>
          </a:p>
        </p:txBody>
      </p:sp>
      <p:grpSp>
        <p:nvGrpSpPr>
          <p:cNvPr id="18" name="Group 18"/>
          <p:cNvGrpSpPr/>
          <p:nvPr/>
        </p:nvGrpSpPr>
        <p:grpSpPr>
          <a:xfrm>
            <a:off x="3369456" y="1372863"/>
            <a:ext cx="2405088" cy="472764"/>
            <a:chOff x="0" y="0"/>
            <a:chExt cx="1266877" cy="249028"/>
          </a:xfrm>
        </p:grpSpPr>
        <p:sp>
          <p:nvSpPr>
            <p:cNvPr id="19" name="Freeform 19"/>
            <p:cNvSpPr/>
            <p:nvPr/>
          </p:nvSpPr>
          <p:spPr>
            <a:xfrm>
              <a:off x="0" y="0"/>
              <a:ext cx="1266877" cy="249028"/>
            </a:xfrm>
            <a:custGeom>
              <a:avLst/>
              <a:gdLst/>
              <a:ahLst/>
              <a:cxnLst/>
              <a:rect l="l" t="t" r="r" b="b"/>
              <a:pathLst>
                <a:path w="1266877" h="249028">
                  <a:moveTo>
                    <a:pt x="124514" y="0"/>
                  </a:moveTo>
                  <a:lnTo>
                    <a:pt x="1142364" y="0"/>
                  </a:lnTo>
                  <a:cubicBezTo>
                    <a:pt x="1211131" y="0"/>
                    <a:pt x="1266877" y="55747"/>
                    <a:pt x="1266877" y="124514"/>
                  </a:cubicBezTo>
                  <a:lnTo>
                    <a:pt x="1266877" y="124514"/>
                  </a:lnTo>
                  <a:cubicBezTo>
                    <a:pt x="1266877" y="157537"/>
                    <a:pt x="1253759" y="189207"/>
                    <a:pt x="1230408" y="212558"/>
                  </a:cubicBezTo>
                  <a:cubicBezTo>
                    <a:pt x="1207057" y="235909"/>
                    <a:pt x="1175387" y="249028"/>
                    <a:pt x="1142364" y="249028"/>
                  </a:cubicBezTo>
                  <a:lnTo>
                    <a:pt x="124514" y="249028"/>
                  </a:lnTo>
                  <a:cubicBezTo>
                    <a:pt x="55747" y="249028"/>
                    <a:pt x="0" y="193281"/>
                    <a:pt x="0" y="124514"/>
                  </a:cubicBezTo>
                  <a:lnTo>
                    <a:pt x="0" y="124514"/>
                  </a:lnTo>
                  <a:cubicBezTo>
                    <a:pt x="0" y="55747"/>
                    <a:pt x="55747" y="0"/>
                    <a:pt x="124514" y="0"/>
                  </a:cubicBezTo>
                  <a:close/>
                </a:path>
              </a:pathLst>
            </a:custGeom>
            <a:solidFill>
              <a:srgbClr val="F9F871"/>
            </a:solidFill>
          </p:spPr>
          <p:txBody>
            <a:bodyPr/>
            <a:lstStyle/>
            <a:p>
              <a:endParaRPr lang="en-US"/>
            </a:p>
          </p:txBody>
        </p:sp>
        <p:sp>
          <p:nvSpPr>
            <p:cNvPr id="20" name="TextBox 20"/>
            <p:cNvSpPr txBox="1"/>
            <p:nvPr/>
          </p:nvSpPr>
          <p:spPr>
            <a:xfrm>
              <a:off x="0" y="57150"/>
              <a:ext cx="1266877" cy="191878"/>
            </a:xfrm>
            <a:prstGeom prst="rect">
              <a:avLst/>
            </a:prstGeom>
          </p:spPr>
          <p:txBody>
            <a:bodyPr lIns="25400" tIns="25400" rIns="25400" bIns="25400" rtlCol="0" anchor="ctr"/>
            <a:lstStyle/>
            <a:p>
              <a:pPr algn="ctr" defTabSz="457200">
                <a:lnSpc>
                  <a:spcPts val="1818"/>
                </a:lnSpc>
              </a:pPr>
              <a:r>
                <a:rPr lang="en-US">
                  <a:solidFill>
                    <a:srgbClr val="292668"/>
                  </a:solidFill>
                  <a:latin typeface="Roboto Condensed"/>
                </a:rPr>
                <a:t>ACTION ALERT </a:t>
              </a:r>
            </a:p>
          </p:txBody>
        </p:sp>
      </p:grpSp>
      <p:sp>
        <p:nvSpPr>
          <p:cNvPr id="21" name="Freeform 21"/>
          <p:cNvSpPr/>
          <p:nvPr/>
        </p:nvSpPr>
        <p:spPr>
          <a:xfrm>
            <a:off x="7344477" y="1055391"/>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0280-66B4-FC70-19F1-45A163E07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C830B-7BA5-2884-6AAE-33D94226D4C8}"/>
              </a:ext>
            </a:extLst>
          </p:cNvPr>
          <p:cNvSpPr>
            <a:spLocks noGrp="1"/>
          </p:cNvSpPr>
          <p:nvPr>
            <p:ph type="title"/>
          </p:nvPr>
        </p:nvSpPr>
        <p:spPr/>
        <p:txBody>
          <a:bodyPr>
            <a:normAutofit/>
          </a:bodyPr>
          <a:lstStyle/>
          <a:p>
            <a:r>
              <a:rPr lang="en-US" dirty="0">
                <a:latin typeface="+mn-lt"/>
              </a:rPr>
              <a:t>Agenda</a:t>
            </a:r>
          </a:p>
        </p:txBody>
      </p:sp>
      <p:sp>
        <p:nvSpPr>
          <p:cNvPr id="3" name="Content Placeholder 2">
            <a:extLst>
              <a:ext uri="{FF2B5EF4-FFF2-40B4-BE49-F238E27FC236}">
                <a16:creationId xmlns:a16="http://schemas.microsoft.com/office/drawing/2014/main" id="{209F00B4-6087-96CC-22C2-E8AA4B7C2A30}"/>
              </a:ext>
            </a:extLst>
          </p:cNvPr>
          <p:cNvSpPr>
            <a:spLocks noGrp="1"/>
          </p:cNvSpPr>
          <p:nvPr>
            <p:ph idx="1"/>
          </p:nvPr>
        </p:nvSpPr>
        <p:spPr>
          <a:xfrm>
            <a:off x="190499" y="2144486"/>
            <a:ext cx="8833757" cy="2999015"/>
          </a:xfrm>
        </p:spPr>
        <p:txBody>
          <a:bodyPr>
            <a:normAutofit/>
          </a:bodyPr>
          <a:lstStyle/>
          <a:p>
            <a:r>
              <a:rPr lang="en-US" dirty="0">
                <a:latin typeface="+mn-lt"/>
              </a:rPr>
              <a:t>Resources for voter ID assistance </a:t>
            </a:r>
          </a:p>
          <a:p>
            <a:pPr lvl="1"/>
            <a:r>
              <a:rPr lang="en-US" dirty="0">
                <a:latin typeface="+mn-lt"/>
              </a:rPr>
              <a:t>Selene Gomez, national outreach director, </a:t>
            </a:r>
            <a:r>
              <a:rPr lang="en-US" dirty="0" err="1">
                <a:latin typeface="+mn-lt"/>
              </a:rPr>
              <a:t>VoteRiders</a:t>
            </a:r>
            <a:endParaRPr lang="en-US" dirty="0">
              <a:latin typeface="+mn-lt"/>
            </a:endParaRPr>
          </a:p>
          <a:p>
            <a:r>
              <a:rPr lang="en-US" dirty="0">
                <a:latin typeface="+mn-lt"/>
              </a:rPr>
              <a:t>Civic Health Month</a:t>
            </a:r>
          </a:p>
          <a:p>
            <a:pPr lvl="1"/>
            <a:r>
              <a:rPr lang="en-US" dirty="0">
                <a:latin typeface="+mn-lt"/>
              </a:rPr>
              <a:t>Marcos Damian-Noyola, partnerships manager, VOT-ER </a:t>
            </a:r>
          </a:p>
          <a:p>
            <a:r>
              <a:rPr lang="en-US" dirty="0">
                <a:latin typeface="+mn-lt"/>
              </a:rPr>
              <a:t>Q&amp;A</a:t>
            </a:r>
          </a:p>
          <a:p>
            <a:r>
              <a:rPr lang="en-US" dirty="0">
                <a:latin typeface="+mn-lt"/>
              </a:rPr>
              <a:t>Our Homes, Our Votes opportunities and new resources</a:t>
            </a:r>
          </a:p>
          <a:p>
            <a:pPr marL="457200" lvl="1" indent="0">
              <a:buNone/>
            </a:pPr>
            <a:endParaRPr lang="en-US" dirty="0">
              <a:latin typeface="+mn-lt"/>
            </a:endParaRPr>
          </a:p>
        </p:txBody>
      </p:sp>
      <p:pic>
        <p:nvPicPr>
          <p:cNvPr id="4" name="Picture 2" descr="VoteRiders: Voter ID Help • VoteRiders">
            <a:extLst>
              <a:ext uri="{FF2B5EF4-FFF2-40B4-BE49-F238E27FC236}">
                <a16:creationId xmlns:a16="http://schemas.microsoft.com/office/drawing/2014/main" id="{65E2CA14-367C-CBA0-8487-CCDC57CC5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952" y="5076911"/>
            <a:ext cx="1621971" cy="162197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Get Vote Ready - Vot-ER">
            <a:extLst>
              <a:ext uri="{FF2B5EF4-FFF2-40B4-BE49-F238E27FC236}">
                <a16:creationId xmlns:a16="http://schemas.microsoft.com/office/drawing/2014/main" id="{8694B48A-F421-050C-E77D-21DDD648469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ome - Vot-ER">
            <a:extLst>
              <a:ext uri="{FF2B5EF4-FFF2-40B4-BE49-F238E27FC236}">
                <a16:creationId xmlns:a16="http://schemas.microsoft.com/office/drawing/2014/main" id="{2D3BC18A-A51E-0077-B92D-088E88490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377" y="5375545"/>
            <a:ext cx="3527056" cy="109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8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514350" y="1047750"/>
            <a:ext cx="2803408" cy="4762500"/>
            <a:chOff x="0" y="0"/>
            <a:chExt cx="7475755" cy="12700000"/>
          </a:xfrm>
        </p:grpSpPr>
        <p:grpSp>
          <p:nvGrpSpPr>
            <p:cNvPr id="3" name="Group 3"/>
            <p:cNvGrpSpPr>
              <a:grpSpLocks noChangeAspect="1"/>
            </p:cNvGrpSpPr>
            <p:nvPr/>
          </p:nvGrpSpPr>
          <p:grpSpPr>
            <a:xfrm rot="5400000">
              <a:off x="618435" y="5842680"/>
              <a:ext cx="6238885" cy="7475755"/>
              <a:chOff x="0" y="0"/>
              <a:chExt cx="3632200" cy="4352290"/>
            </a:xfrm>
          </p:grpSpPr>
          <p:sp>
            <p:nvSpPr>
              <p:cNvPr id="4" name="Freeform 4"/>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2"/>
                <a:stretch>
                  <a:fillRect l="-9008" t="-50437" r="-2738" b="-28357"/>
                </a:stretch>
              </a:blipFill>
            </p:spPr>
            <p:txBody>
              <a:bodyPr/>
              <a:lstStyle/>
              <a:p>
                <a:endParaRPr lang="en-US"/>
              </a:p>
            </p:txBody>
          </p:sp>
          <p:sp>
            <p:nvSpPr>
              <p:cNvPr id="5" name="Freeform 5"/>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nvGrpSpPr>
            <p:cNvPr id="6" name="Group 6"/>
            <p:cNvGrpSpPr>
              <a:grpSpLocks noChangeAspect="1"/>
            </p:cNvGrpSpPr>
            <p:nvPr/>
          </p:nvGrpSpPr>
          <p:grpSpPr>
            <a:xfrm rot="5400000">
              <a:off x="618435" y="-618435"/>
              <a:ext cx="6238885" cy="7475755"/>
              <a:chOff x="0" y="0"/>
              <a:chExt cx="3632200" cy="4352290"/>
            </a:xfrm>
          </p:grpSpPr>
          <p:sp>
            <p:nvSpPr>
              <p:cNvPr id="7" name="Freeform 7"/>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3"/>
                <a:stretch>
                  <a:fillRect l="-50271" t="-7125" r="-14676" b="-12874"/>
                </a:stretch>
              </a:blipFill>
            </p:spPr>
            <p:txBody>
              <a:bodyPr/>
              <a:lstStyle/>
              <a:p>
                <a:endParaRPr lang="en-US"/>
              </a:p>
            </p:txBody>
          </p:sp>
          <p:sp>
            <p:nvSpPr>
              <p:cNvPr id="8" name="Freeform 8"/>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grpSp>
        <p:nvGrpSpPr>
          <p:cNvPr id="9" name="Group 9"/>
          <p:cNvGrpSpPr/>
          <p:nvPr/>
        </p:nvGrpSpPr>
        <p:grpSpPr>
          <a:xfrm>
            <a:off x="3859153" y="857250"/>
            <a:ext cx="5284847" cy="5143500"/>
            <a:chOff x="0" y="0"/>
            <a:chExt cx="2783788" cy="2709333"/>
          </a:xfrm>
        </p:grpSpPr>
        <p:sp>
          <p:nvSpPr>
            <p:cNvPr id="10" name="Freeform 10"/>
            <p:cNvSpPr/>
            <p:nvPr/>
          </p:nvSpPr>
          <p:spPr>
            <a:xfrm>
              <a:off x="0" y="0"/>
              <a:ext cx="2783788" cy="2709333"/>
            </a:xfrm>
            <a:custGeom>
              <a:avLst/>
              <a:gdLst/>
              <a:ahLst/>
              <a:cxnLst/>
              <a:rect l="l" t="t" r="r" b="b"/>
              <a:pathLst>
                <a:path w="2783788" h="2709333">
                  <a:moveTo>
                    <a:pt x="0" y="0"/>
                  </a:moveTo>
                  <a:lnTo>
                    <a:pt x="2783788" y="0"/>
                  </a:lnTo>
                  <a:lnTo>
                    <a:pt x="2783788" y="2709333"/>
                  </a:lnTo>
                  <a:lnTo>
                    <a:pt x="0" y="2709333"/>
                  </a:lnTo>
                  <a:close/>
                </a:path>
              </a:pathLst>
            </a:custGeom>
            <a:solidFill>
              <a:srgbClr val="433488"/>
            </a:solidFill>
          </p:spPr>
          <p:txBody>
            <a:bodyPr/>
            <a:lstStyle/>
            <a:p>
              <a:endParaRPr lang="en-US"/>
            </a:p>
          </p:txBody>
        </p:sp>
        <p:sp>
          <p:nvSpPr>
            <p:cNvPr id="11" name="TextBox 11"/>
            <p:cNvSpPr txBox="1"/>
            <p:nvPr/>
          </p:nvSpPr>
          <p:spPr>
            <a:xfrm>
              <a:off x="0" y="-47625"/>
              <a:ext cx="2783788" cy="2756958"/>
            </a:xfrm>
            <a:prstGeom prst="rect">
              <a:avLst/>
            </a:prstGeom>
          </p:spPr>
          <p:txBody>
            <a:bodyPr lIns="25400" tIns="25400" rIns="25400" bIns="25400" rtlCol="0" anchor="ctr"/>
            <a:lstStyle/>
            <a:p>
              <a:pPr algn="ctr" defTabSz="457200">
                <a:lnSpc>
                  <a:spcPts val="1240"/>
                </a:lnSpc>
              </a:pPr>
              <a:endParaRPr sz="900">
                <a:solidFill>
                  <a:prstClr val="black"/>
                </a:solidFill>
                <a:latin typeface="Calibri"/>
              </a:endParaRPr>
            </a:p>
          </p:txBody>
        </p:sp>
      </p:grpSp>
      <p:sp>
        <p:nvSpPr>
          <p:cNvPr id="12" name="Freeform 12"/>
          <p:cNvSpPr/>
          <p:nvPr/>
        </p:nvSpPr>
        <p:spPr>
          <a:xfrm>
            <a:off x="7267950" y="1047750"/>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4"/>
            <a:stretch>
              <a:fillRect/>
            </a:stretch>
          </a:blipFill>
        </p:spPr>
        <p:txBody>
          <a:bodyPr/>
          <a:lstStyle/>
          <a:p>
            <a:endParaRPr lang="en-US"/>
          </a:p>
        </p:txBody>
      </p:sp>
      <p:grpSp>
        <p:nvGrpSpPr>
          <p:cNvPr id="13" name="Group 13"/>
          <p:cNvGrpSpPr/>
          <p:nvPr/>
        </p:nvGrpSpPr>
        <p:grpSpPr>
          <a:xfrm>
            <a:off x="4542222" y="1776578"/>
            <a:ext cx="3918710" cy="3317505"/>
            <a:chOff x="0" y="66675"/>
            <a:chExt cx="10449894" cy="8846678"/>
          </a:xfrm>
        </p:grpSpPr>
        <p:sp>
          <p:nvSpPr>
            <p:cNvPr id="14" name="TextBox 14"/>
            <p:cNvSpPr txBox="1"/>
            <p:nvPr/>
          </p:nvSpPr>
          <p:spPr>
            <a:xfrm>
              <a:off x="1066523" y="66675"/>
              <a:ext cx="8316849" cy="991725"/>
            </a:xfrm>
            <a:prstGeom prst="rect">
              <a:avLst/>
            </a:prstGeom>
          </p:spPr>
          <p:txBody>
            <a:bodyPr lIns="0" tIns="0" rIns="0" bIns="0" rtlCol="0" anchor="t">
              <a:spAutoFit/>
            </a:bodyPr>
            <a:lstStyle/>
            <a:p>
              <a:pPr algn="ctr" defTabSz="457200">
                <a:lnSpc>
                  <a:spcPts val="2940"/>
                </a:lnSpc>
              </a:pPr>
              <a:r>
                <a:rPr lang="en-US" sz="2800">
                  <a:solidFill>
                    <a:srgbClr val="FFFFFF"/>
                  </a:solidFill>
                  <a:latin typeface="Roboto Condensed"/>
                </a:rPr>
                <a:t>Voter ID Trainings </a:t>
              </a:r>
            </a:p>
          </p:txBody>
        </p:sp>
        <p:sp>
          <p:nvSpPr>
            <p:cNvPr id="15" name="TextBox 15"/>
            <p:cNvSpPr txBox="1"/>
            <p:nvPr/>
          </p:nvSpPr>
          <p:spPr>
            <a:xfrm>
              <a:off x="0" y="1604629"/>
              <a:ext cx="10449894" cy="1126293"/>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Specialized training focused on specific  state laws</a:t>
              </a:r>
            </a:p>
          </p:txBody>
        </p:sp>
        <p:sp>
          <p:nvSpPr>
            <p:cNvPr id="16" name="TextBox 16"/>
            <p:cNvSpPr txBox="1"/>
            <p:nvPr/>
          </p:nvSpPr>
          <p:spPr>
            <a:xfrm>
              <a:off x="0" y="3083533"/>
              <a:ext cx="10449894"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National training focused on best practices</a:t>
              </a:r>
            </a:p>
          </p:txBody>
        </p:sp>
        <p:sp>
          <p:nvSpPr>
            <p:cNvPr id="17" name="TextBox 17"/>
            <p:cNvSpPr txBox="1"/>
            <p:nvPr/>
          </p:nvSpPr>
          <p:spPr>
            <a:xfrm>
              <a:off x="0" y="4003637"/>
              <a:ext cx="10449894"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Virtual or in person </a:t>
              </a:r>
            </a:p>
          </p:txBody>
        </p:sp>
        <p:sp>
          <p:nvSpPr>
            <p:cNvPr id="18" name="TextBox 18"/>
            <p:cNvSpPr txBox="1"/>
            <p:nvPr/>
          </p:nvSpPr>
          <p:spPr>
            <a:xfrm>
              <a:off x="1066523" y="5982860"/>
              <a:ext cx="8316849" cy="991725"/>
            </a:xfrm>
            <a:prstGeom prst="rect">
              <a:avLst/>
            </a:prstGeom>
          </p:spPr>
          <p:txBody>
            <a:bodyPr lIns="0" tIns="0" rIns="0" bIns="0" rtlCol="0" anchor="t">
              <a:spAutoFit/>
            </a:bodyPr>
            <a:lstStyle/>
            <a:p>
              <a:pPr algn="ctr" defTabSz="457200">
                <a:lnSpc>
                  <a:spcPts val="2940"/>
                </a:lnSpc>
              </a:pPr>
              <a:r>
                <a:rPr lang="en-US" sz="2800">
                  <a:solidFill>
                    <a:srgbClr val="FFFFFF"/>
                  </a:solidFill>
                  <a:latin typeface="Roboto Condensed"/>
                </a:rPr>
                <a:t>Joint Outreach </a:t>
              </a:r>
            </a:p>
          </p:txBody>
        </p:sp>
        <p:sp>
          <p:nvSpPr>
            <p:cNvPr id="19" name="TextBox 19"/>
            <p:cNvSpPr txBox="1"/>
            <p:nvPr/>
          </p:nvSpPr>
          <p:spPr>
            <a:xfrm>
              <a:off x="0" y="7448313"/>
              <a:ext cx="10449894"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Co-branded materials and special projects </a:t>
              </a:r>
            </a:p>
          </p:txBody>
        </p:sp>
        <p:sp>
          <p:nvSpPr>
            <p:cNvPr id="20" name="TextBox 20"/>
            <p:cNvSpPr txBox="1"/>
            <p:nvPr/>
          </p:nvSpPr>
          <p:spPr>
            <a:xfrm>
              <a:off x="0" y="8368417"/>
              <a:ext cx="10449894"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Virtual volunteer events </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886785"/>
            <a:ext cx="4624388" cy="5476875"/>
          </a:xfrm>
          <a:custGeom>
            <a:avLst/>
            <a:gdLst/>
            <a:ahLst/>
            <a:cxnLst/>
            <a:rect l="l" t="t" r="r" b="b"/>
            <a:pathLst>
              <a:path w="9248775" h="10953750">
                <a:moveTo>
                  <a:pt x="0" y="0"/>
                </a:moveTo>
                <a:lnTo>
                  <a:pt x="9248775" y="0"/>
                </a:lnTo>
                <a:lnTo>
                  <a:pt x="9248775" y="10953750"/>
                </a:lnTo>
                <a:lnTo>
                  <a:pt x="0" y="10953750"/>
                </a:lnTo>
                <a:lnTo>
                  <a:pt x="0" y="0"/>
                </a:lnTo>
                <a:close/>
              </a:path>
            </a:pathLst>
          </a:custGeom>
          <a:blipFill>
            <a:blip r:embed="rId2">
              <a:extLst>
                <a:ext uri="{96DAC541-7B7A-43D3-8B79-37D633B846F1}">
                  <asvg:svgBlip xmlns:asvg="http://schemas.microsoft.com/office/drawing/2016/SVG/main" r:embed="rId3"/>
                </a:ext>
              </a:extLst>
            </a:blip>
            <a:stretch>
              <a:fillRect t="-2695" r="-21627"/>
            </a:stretch>
          </a:blipFill>
        </p:spPr>
        <p:txBody>
          <a:bodyPr/>
          <a:lstStyle/>
          <a:p>
            <a:endParaRPr lang="en-US"/>
          </a:p>
        </p:txBody>
      </p:sp>
      <p:sp>
        <p:nvSpPr>
          <p:cNvPr id="3" name="Freeform 3"/>
          <p:cNvSpPr/>
          <p:nvPr/>
        </p:nvSpPr>
        <p:spPr>
          <a:xfrm>
            <a:off x="4538663" y="753435"/>
            <a:ext cx="5305425" cy="5610225"/>
          </a:xfrm>
          <a:custGeom>
            <a:avLst/>
            <a:gdLst/>
            <a:ahLst/>
            <a:cxnLst/>
            <a:rect l="l" t="t" r="r" b="b"/>
            <a:pathLst>
              <a:path w="10610850" h="11220450">
                <a:moveTo>
                  <a:pt x="0" y="0"/>
                </a:moveTo>
                <a:lnTo>
                  <a:pt x="10610850" y="0"/>
                </a:lnTo>
                <a:lnTo>
                  <a:pt x="10610850" y="11220450"/>
                </a:lnTo>
                <a:lnTo>
                  <a:pt x="0" y="11220450"/>
                </a:lnTo>
                <a:lnTo>
                  <a:pt x="0" y="0"/>
                </a:lnTo>
                <a:close/>
              </a:path>
            </a:pathLst>
          </a:custGeom>
          <a:blipFill>
            <a:blip r:embed="rId2">
              <a:extLst>
                <a:ext uri="{96DAC541-7B7A-43D3-8B79-37D633B846F1}">
                  <asvg:svgBlip xmlns:asvg="http://schemas.microsoft.com/office/drawing/2016/SVG/main" r:embed="rId3"/>
                </a:ext>
              </a:extLst>
            </a:blip>
            <a:stretch>
              <a:fillRect l="-6014" t="-254"/>
            </a:stretch>
          </a:blipFill>
        </p:spPr>
        <p:txBody>
          <a:bodyPr/>
          <a:lstStyle/>
          <a:p>
            <a:endParaRPr lang="en-US"/>
          </a:p>
        </p:txBody>
      </p:sp>
      <p:sp>
        <p:nvSpPr>
          <p:cNvPr id="4" name="AutoShape 4"/>
          <p:cNvSpPr/>
          <p:nvPr/>
        </p:nvSpPr>
        <p:spPr>
          <a:xfrm>
            <a:off x="6809695" y="4092639"/>
            <a:ext cx="0" cy="409575"/>
          </a:xfrm>
          <a:prstGeom prst="line">
            <a:avLst/>
          </a:prstGeom>
          <a:ln w="47625" cap="flat">
            <a:solidFill>
              <a:srgbClr val="292668"/>
            </a:solidFill>
            <a:prstDash val="solid"/>
            <a:headEnd type="none" w="sm" len="sm"/>
            <a:tailEnd type="arrow" w="med" len="sm"/>
          </a:ln>
        </p:spPr>
        <p:txBody>
          <a:bodyPr/>
          <a:lstStyle/>
          <a:p>
            <a:endParaRPr lang="en-US"/>
          </a:p>
        </p:txBody>
      </p:sp>
      <p:sp>
        <p:nvSpPr>
          <p:cNvPr id="5" name="AutoShape 5"/>
          <p:cNvSpPr/>
          <p:nvPr/>
        </p:nvSpPr>
        <p:spPr>
          <a:xfrm>
            <a:off x="6809695" y="2187917"/>
            <a:ext cx="0" cy="345049"/>
          </a:xfrm>
          <a:prstGeom prst="line">
            <a:avLst/>
          </a:prstGeom>
          <a:ln w="47625" cap="flat">
            <a:solidFill>
              <a:srgbClr val="292668"/>
            </a:solidFill>
            <a:prstDash val="solid"/>
            <a:headEnd type="none" w="sm" len="sm"/>
            <a:tailEnd type="arrow" w="med" len="sm"/>
          </a:ln>
        </p:spPr>
        <p:txBody>
          <a:bodyPr/>
          <a:lstStyle/>
          <a:p>
            <a:endParaRPr lang="en-US"/>
          </a:p>
        </p:txBody>
      </p:sp>
      <p:grpSp>
        <p:nvGrpSpPr>
          <p:cNvPr id="6" name="Group 6"/>
          <p:cNvGrpSpPr/>
          <p:nvPr/>
        </p:nvGrpSpPr>
        <p:grpSpPr>
          <a:xfrm>
            <a:off x="5495245" y="1488684"/>
            <a:ext cx="2628900" cy="699233"/>
            <a:chOff x="0" y="0"/>
            <a:chExt cx="1384770" cy="368320"/>
          </a:xfrm>
        </p:grpSpPr>
        <p:sp>
          <p:nvSpPr>
            <p:cNvPr id="7" name="Freeform 7"/>
            <p:cNvSpPr/>
            <p:nvPr/>
          </p:nvSpPr>
          <p:spPr>
            <a:xfrm>
              <a:off x="0" y="0"/>
              <a:ext cx="1384770" cy="368320"/>
            </a:xfrm>
            <a:custGeom>
              <a:avLst/>
              <a:gdLst/>
              <a:ahLst/>
              <a:cxnLst/>
              <a:rect l="l" t="t" r="r" b="b"/>
              <a:pathLst>
                <a:path w="1384770" h="368320">
                  <a:moveTo>
                    <a:pt x="88348" y="0"/>
                  </a:moveTo>
                  <a:lnTo>
                    <a:pt x="1296423" y="0"/>
                  </a:lnTo>
                  <a:cubicBezTo>
                    <a:pt x="1345216" y="0"/>
                    <a:pt x="1384770" y="39555"/>
                    <a:pt x="1384770" y="88348"/>
                  </a:cubicBezTo>
                  <a:lnTo>
                    <a:pt x="1384770" y="279972"/>
                  </a:lnTo>
                  <a:cubicBezTo>
                    <a:pt x="1384770" y="303404"/>
                    <a:pt x="1375462" y="325875"/>
                    <a:pt x="1358894" y="342444"/>
                  </a:cubicBezTo>
                  <a:cubicBezTo>
                    <a:pt x="1342326" y="359012"/>
                    <a:pt x="1319854" y="368320"/>
                    <a:pt x="1296423" y="368320"/>
                  </a:cubicBezTo>
                  <a:lnTo>
                    <a:pt x="88348" y="368320"/>
                  </a:lnTo>
                  <a:cubicBezTo>
                    <a:pt x="39555" y="368320"/>
                    <a:pt x="0" y="328766"/>
                    <a:pt x="0" y="279972"/>
                  </a:cubicBezTo>
                  <a:lnTo>
                    <a:pt x="0" y="88348"/>
                  </a:lnTo>
                  <a:cubicBezTo>
                    <a:pt x="0" y="39555"/>
                    <a:pt x="39555" y="0"/>
                    <a:pt x="88348" y="0"/>
                  </a:cubicBezTo>
                  <a:close/>
                </a:path>
              </a:pathLst>
            </a:custGeom>
            <a:solidFill>
              <a:srgbClr val="F9F871"/>
            </a:solidFill>
            <a:ln w="38100" cap="rnd">
              <a:solidFill>
                <a:srgbClr val="292668"/>
              </a:solidFill>
              <a:prstDash val="solid"/>
              <a:round/>
            </a:ln>
          </p:spPr>
          <p:txBody>
            <a:bodyPr/>
            <a:lstStyle/>
            <a:p>
              <a:endParaRPr lang="en-US"/>
            </a:p>
          </p:txBody>
        </p:sp>
        <p:sp>
          <p:nvSpPr>
            <p:cNvPr id="8" name="TextBox 8"/>
            <p:cNvSpPr txBox="1"/>
            <p:nvPr/>
          </p:nvSpPr>
          <p:spPr>
            <a:xfrm>
              <a:off x="0" y="-76200"/>
              <a:ext cx="1384770" cy="444520"/>
            </a:xfrm>
            <a:prstGeom prst="rect">
              <a:avLst/>
            </a:prstGeom>
          </p:spPr>
          <p:txBody>
            <a:bodyPr lIns="127000" tIns="127000" rIns="127000" bIns="127000" rtlCol="0" anchor="ctr"/>
            <a:lstStyle/>
            <a:p>
              <a:pPr algn="ctr" defTabSz="457200">
                <a:lnSpc>
                  <a:spcPts val="2520"/>
                </a:lnSpc>
              </a:pPr>
              <a:r>
                <a:rPr lang="en-US">
                  <a:solidFill>
                    <a:srgbClr val="292668"/>
                  </a:solidFill>
                  <a:latin typeface="Roboto Condensed"/>
                </a:rPr>
                <a:t>HOW IT WORKS </a:t>
              </a:r>
            </a:p>
          </p:txBody>
        </p:sp>
      </p:grpSp>
      <p:sp>
        <p:nvSpPr>
          <p:cNvPr id="9" name="AutoShape 9"/>
          <p:cNvSpPr/>
          <p:nvPr/>
        </p:nvSpPr>
        <p:spPr>
          <a:xfrm>
            <a:off x="6809695" y="3092186"/>
            <a:ext cx="0" cy="409575"/>
          </a:xfrm>
          <a:prstGeom prst="line">
            <a:avLst/>
          </a:prstGeom>
          <a:ln w="47625" cap="flat">
            <a:solidFill>
              <a:srgbClr val="292668"/>
            </a:solidFill>
            <a:prstDash val="solid"/>
            <a:headEnd type="none" w="sm" len="sm"/>
            <a:tailEnd type="arrow" w="med" len="sm"/>
          </a:ln>
        </p:spPr>
        <p:txBody>
          <a:bodyPr/>
          <a:lstStyle/>
          <a:p>
            <a:endParaRPr lang="en-US"/>
          </a:p>
        </p:txBody>
      </p:sp>
      <p:grpSp>
        <p:nvGrpSpPr>
          <p:cNvPr id="10" name="Group 10"/>
          <p:cNvGrpSpPr/>
          <p:nvPr/>
        </p:nvGrpSpPr>
        <p:grpSpPr>
          <a:xfrm>
            <a:off x="5685745" y="2532966"/>
            <a:ext cx="2247900" cy="657553"/>
            <a:chOff x="0" y="0"/>
            <a:chExt cx="1184079" cy="346365"/>
          </a:xfrm>
        </p:grpSpPr>
        <p:sp>
          <p:nvSpPr>
            <p:cNvPr id="11" name="Freeform 11"/>
            <p:cNvSpPr/>
            <p:nvPr/>
          </p:nvSpPr>
          <p:spPr>
            <a:xfrm>
              <a:off x="0" y="0"/>
              <a:ext cx="1184079" cy="346365"/>
            </a:xfrm>
            <a:custGeom>
              <a:avLst/>
              <a:gdLst/>
              <a:ahLst/>
              <a:cxnLst/>
              <a:rect l="l" t="t" r="r" b="b"/>
              <a:pathLst>
                <a:path w="1184079" h="346365">
                  <a:moveTo>
                    <a:pt x="0" y="0"/>
                  </a:moveTo>
                  <a:lnTo>
                    <a:pt x="1184079" y="0"/>
                  </a:lnTo>
                  <a:lnTo>
                    <a:pt x="1184079" y="346365"/>
                  </a:lnTo>
                  <a:lnTo>
                    <a:pt x="0" y="346365"/>
                  </a:lnTo>
                  <a:close/>
                </a:path>
              </a:pathLst>
            </a:custGeom>
            <a:solidFill>
              <a:srgbClr val="292668"/>
            </a:solidFill>
            <a:ln w="28575" cap="sq">
              <a:solidFill>
                <a:srgbClr val="2B4B82"/>
              </a:solidFill>
              <a:prstDash val="solid"/>
              <a:miter/>
            </a:ln>
          </p:spPr>
          <p:txBody>
            <a:bodyPr/>
            <a:lstStyle/>
            <a:p>
              <a:endParaRPr lang="en-US"/>
            </a:p>
          </p:txBody>
        </p:sp>
        <p:sp>
          <p:nvSpPr>
            <p:cNvPr id="12" name="TextBox 12"/>
            <p:cNvSpPr txBox="1"/>
            <p:nvPr/>
          </p:nvSpPr>
          <p:spPr>
            <a:xfrm>
              <a:off x="0" y="-57150"/>
              <a:ext cx="1184079" cy="403515"/>
            </a:xfrm>
            <a:prstGeom prst="rect">
              <a:avLst/>
            </a:prstGeom>
          </p:spPr>
          <p:txBody>
            <a:bodyPr lIns="127000" tIns="127000" rIns="127000" bIns="127000" rtlCol="0" anchor="ctr"/>
            <a:lstStyle/>
            <a:p>
              <a:pPr algn="ctr" defTabSz="457200">
                <a:lnSpc>
                  <a:spcPts val="1680"/>
                </a:lnSpc>
              </a:pPr>
              <a:r>
                <a:rPr lang="en-US" sz="1200">
                  <a:solidFill>
                    <a:srgbClr val="FFFFFF"/>
                  </a:solidFill>
                  <a:latin typeface="Roboto 3"/>
                </a:rPr>
                <a:t>Ask about voter ID when contacting voters  </a:t>
              </a:r>
            </a:p>
          </p:txBody>
        </p:sp>
      </p:grpSp>
      <p:grpSp>
        <p:nvGrpSpPr>
          <p:cNvPr id="13" name="Group 13"/>
          <p:cNvGrpSpPr/>
          <p:nvPr/>
        </p:nvGrpSpPr>
        <p:grpSpPr>
          <a:xfrm>
            <a:off x="5657170" y="3501761"/>
            <a:ext cx="2305050" cy="657553"/>
            <a:chOff x="0" y="0"/>
            <a:chExt cx="1214183" cy="346365"/>
          </a:xfrm>
        </p:grpSpPr>
        <p:sp>
          <p:nvSpPr>
            <p:cNvPr id="14" name="Freeform 14"/>
            <p:cNvSpPr/>
            <p:nvPr/>
          </p:nvSpPr>
          <p:spPr>
            <a:xfrm>
              <a:off x="0" y="0"/>
              <a:ext cx="1214183" cy="346365"/>
            </a:xfrm>
            <a:custGeom>
              <a:avLst/>
              <a:gdLst/>
              <a:ahLst/>
              <a:cxnLst/>
              <a:rect l="l" t="t" r="r" b="b"/>
              <a:pathLst>
                <a:path w="1214183" h="346365">
                  <a:moveTo>
                    <a:pt x="0" y="0"/>
                  </a:moveTo>
                  <a:lnTo>
                    <a:pt x="1214183" y="0"/>
                  </a:lnTo>
                  <a:lnTo>
                    <a:pt x="1214183" y="346365"/>
                  </a:lnTo>
                  <a:lnTo>
                    <a:pt x="0" y="346365"/>
                  </a:lnTo>
                  <a:close/>
                </a:path>
              </a:pathLst>
            </a:custGeom>
            <a:solidFill>
              <a:srgbClr val="6F72B5"/>
            </a:solidFill>
            <a:ln w="28575" cap="sq">
              <a:solidFill>
                <a:srgbClr val="2B4B82"/>
              </a:solidFill>
              <a:prstDash val="solid"/>
              <a:miter/>
            </a:ln>
          </p:spPr>
          <p:txBody>
            <a:bodyPr/>
            <a:lstStyle/>
            <a:p>
              <a:endParaRPr lang="en-US"/>
            </a:p>
          </p:txBody>
        </p:sp>
        <p:sp>
          <p:nvSpPr>
            <p:cNvPr id="15" name="TextBox 15"/>
            <p:cNvSpPr txBox="1"/>
            <p:nvPr/>
          </p:nvSpPr>
          <p:spPr>
            <a:xfrm>
              <a:off x="0" y="-57150"/>
              <a:ext cx="1214183" cy="403515"/>
            </a:xfrm>
            <a:prstGeom prst="rect">
              <a:avLst/>
            </a:prstGeom>
          </p:spPr>
          <p:txBody>
            <a:bodyPr lIns="127000" tIns="127000" rIns="127000" bIns="127000" rtlCol="0" anchor="ctr"/>
            <a:lstStyle/>
            <a:p>
              <a:pPr algn="ctr" defTabSz="457200">
                <a:lnSpc>
                  <a:spcPts val="1680"/>
                </a:lnSpc>
              </a:pPr>
              <a:r>
                <a:rPr lang="en-US" sz="1200">
                  <a:solidFill>
                    <a:srgbClr val="FFFFFF"/>
                  </a:solidFill>
                  <a:latin typeface="Roboto 3"/>
                </a:rPr>
                <a:t>Share “voter Ieads” data with VoteRiders </a:t>
              </a:r>
            </a:p>
          </p:txBody>
        </p:sp>
      </p:grpSp>
      <p:grpSp>
        <p:nvGrpSpPr>
          <p:cNvPr id="16" name="Group 16"/>
          <p:cNvGrpSpPr/>
          <p:nvPr/>
        </p:nvGrpSpPr>
        <p:grpSpPr>
          <a:xfrm>
            <a:off x="5576208" y="4502214"/>
            <a:ext cx="2466975" cy="867103"/>
            <a:chOff x="0" y="0"/>
            <a:chExt cx="1299477" cy="456745"/>
          </a:xfrm>
        </p:grpSpPr>
        <p:sp>
          <p:nvSpPr>
            <p:cNvPr id="17" name="Freeform 17"/>
            <p:cNvSpPr/>
            <p:nvPr/>
          </p:nvSpPr>
          <p:spPr>
            <a:xfrm>
              <a:off x="0" y="0"/>
              <a:ext cx="1299477" cy="456745"/>
            </a:xfrm>
            <a:custGeom>
              <a:avLst/>
              <a:gdLst/>
              <a:ahLst/>
              <a:cxnLst/>
              <a:rect l="l" t="t" r="r" b="b"/>
              <a:pathLst>
                <a:path w="1299477" h="456745">
                  <a:moveTo>
                    <a:pt x="0" y="0"/>
                  </a:moveTo>
                  <a:lnTo>
                    <a:pt x="1299477" y="0"/>
                  </a:lnTo>
                  <a:lnTo>
                    <a:pt x="1299477" y="456745"/>
                  </a:lnTo>
                  <a:lnTo>
                    <a:pt x="0" y="456745"/>
                  </a:lnTo>
                  <a:close/>
                </a:path>
              </a:pathLst>
            </a:custGeom>
            <a:solidFill>
              <a:srgbClr val="433488"/>
            </a:solidFill>
            <a:ln w="28575" cap="sq">
              <a:solidFill>
                <a:srgbClr val="2B4B82"/>
              </a:solidFill>
              <a:prstDash val="solid"/>
              <a:miter/>
            </a:ln>
          </p:spPr>
          <p:txBody>
            <a:bodyPr/>
            <a:lstStyle/>
            <a:p>
              <a:endParaRPr lang="en-US"/>
            </a:p>
          </p:txBody>
        </p:sp>
        <p:sp>
          <p:nvSpPr>
            <p:cNvPr id="18" name="TextBox 18"/>
            <p:cNvSpPr txBox="1"/>
            <p:nvPr/>
          </p:nvSpPr>
          <p:spPr>
            <a:xfrm>
              <a:off x="0" y="-57150"/>
              <a:ext cx="1299477" cy="513895"/>
            </a:xfrm>
            <a:prstGeom prst="rect">
              <a:avLst/>
            </a:prstGeom>
          </p:spPr>
          <p:txBody>
            <a:bodyPr lIns="127000" tIns="127000" rIns="127000" bIns="127000" rtlCol="0" anchor="ctr"/>
            <a:lstStyle/>
            <a:p>
              <a:pPr algn="ctr" defTabSz="457200">
                <a:lnSpc>
                  <a:spcPts val="1680"/>
                </a:lnSpc>
              </a:pPr>
              <a:r>
                <a:rPr lang="en-US" sz="1200">
                  <a:solidFill>
                    <a:srgbClr val="FFFFFF"/>
                  </a:solidFill>
                  <a:latin typeface="Roboto 3"/>
                </a:rPr>
                <a:t>Trained volunteers follow up with voters who need assistance</a:t>
              </a:r>
              <a:r>
                <a:rPr lang="en-US" sz="1200">
                  <a:solidFill>
                    <a:srgbClr val="292668"/>
                  </a:solidFill>
                  <a:latin typeface="Roboto 3"/>
                </a:rPr>
                <a:t> </a:t>
              </a:r>
            </a:p>
          </p:txBody>
        </p:sp>
      </p:grpSp>
      <p:sp>
        <p:nvSpPr>
          <p:cNvPr id="19" name="TextBox 19"/>
          <p:cNvSpPr txBox="1"/>
          <p:nvPr/>
        </p:nvSpPr>
        <p:spPr>
          <a:xfrm>
            <a:off x="1153205" y="2026768"/>
            <a:ext cx="2889266" cy="852798"/>
          </a:xfrm>
          <a:prstGeom prst="rect">
            <a:avLst/>
          </a:prstGeom>
        </p:spPr>
        <p:txBody>
          <a:bodyPr lIns="0" tIns="0" rIns="0" bIns="0" rtlCol="0" anchor="t">
            <a:spAutoFit/>
          </a:bodyPr>
          <a:lstStyle/>
          <a:p>
            <a:pPr defTabSz="457200">
              <a:lnSpc>
                <a:spcPts val="3360"/>
              </a:lnSpc>
            </a:pPr>
            <a:r>
              <a:rPr lang="en-US" sz="2800" dirty="0">
                <a:latin typeface="Roboto Condensed"/>
              </a:rPr>
              <a:t>Direct Voter Contact</a:t>
            </a:r>
          </a:p>
          <a:p>
            <a:pPr defTabSz="457200">
              <a:lnSpc>
                <a:spcPts val="3360"/>
              </a:lnSpc>
            </a:pPr>
            <a:r>
              <a:rPr lang="en-US" sz="2800" dirty="0">
                <a:latin typeface="Roboto Condensed"/>
              </a:rPr>
              <a:t>Partnerships </a:t>
            </a:r>
          </a:p>
        </p:txBody>
      </p:sp>
      <p:grpSp>
        <p:nvGrpSpPr>
          <p:cNvPr id="20" name="Group 20"/>
          <p:cNvGrpSpPr/>
          <p:nvPr/>
        </p:nvGrpSpPr>
        <p:grpSpPr>
          <a:xfrm>
            <a:off x="1019855" y="3141750"/>
            <a:ext cx="2889266" cy="1679957"/>
            <a:chOff x="0" y="0"/>
            <a:chExt cx="4359407" cy="2534767"/>
          </a:xfrm>
        </p:grpSpPr>
        <p:sp>
          <p:nvSpPr>
            <p:cNvPr id="21" name="Freeform 21"/>
            <p:cNvSpPr/>
            <p:nvPr/>
          </p:nvSpPr>
          <p:spPr>
            <a:xfrm>
              <a:off x="0" y="0"/>
              <a:ext cx="4359408" cy="2534767"/>
            </a:xfrm>
            <a:custGeom>
              <a:avLst/>
              <a:gdLst/>
              <a:ahLst/>
              <a:cxnLst/>
              <a:rect l="l" t="t" r="r" b="b"/>
              <a:pathLst>
                <a:path w="4359408" h="2534767">
                  <a:moveTo>
                    <a:pt x="40193" y="0"/>
                  </a:moveTo>
                  <a:lnTo>
                    <a:pt x="4319214" y="0"/>
                  </a:lnTo>
                  <a:cubicBezTo>
                    <a:pt x="4341413" y="0"/>
                    <a:pt x="4359408" y="17995"/>
                    <a:pt x="4359408" y="40193"/>
                  </a:cubicBezTo>
                  <a:lnTo>
                    <a:pt x="4359408" y="2494574"/>
                  </a:lnTo>
                  <a:cubicBezTo>
                    <a:pt x="4359408" y="2505234"/>
                    <a:pt x="4355173" y="2515457"/>
                    <a:pt x="4347635" y="2522995"/>
                  </a:cubicBezTo>
                  <a:cubicBezTo>
                    <a:pt x="4340097" y="2530533"/>
                    <a:pt x="4329874" y="2534767"/>
                    <a:pt x="4319214" y="2534767"/>
                  </a:cubicBezTo>
                  <a:lnTo>
                    <a:pt x="40193" y="2534767"/>
                  </a:lnTo>
                  <a:cubicBezTo>
                    <a:pt x="17995" y="2534767"/>
                    <a:pt x="0" y="2516772"/>
                    <a:pt x="0" y="2494574"/>
                  </a:cubicBezTo>
                  <a:lnTo>
                    <a:pt x="0" y="40193"/>
                  </a:lnTo>
                  <a:cubicBezTo>
                    <a:pt x="0" y="29533"/>
                    <a:pt x="4235" y="19310"/>
                    <a:pt x="11772" y="11772"/>
                  </a:cubicBezTo>
                  <a:cubicBezTo>
                    <a:pt x="19310" y="4235"/>
                    <a:pt x="29533" y="0"/>
                    <a:pt x="40193" y="0"/>
                  </a:cubicBezTo>
                  <a:close/>
                </a:path>
              </a:pathLst>
            </a:custGeom>
            <a:solidFill>
              <a:srgbClr val="FEFEFE"/>
            </a:solidFill>
            <a:ln w="28575" cap="rnd">
              <a:solidFill>
                <a:srgbClr val="292668"/>
              </a:solidFill>
              <a:prstDash val="solid"/>
              <a:round/>
            </a:ln>
          </p:spPr>
          <p:txBody>
            <a:bodyPr/>
            <a:lstStyle/>
            <a:p>
              <a:endParaRPr lang="en-US"/>
            </a:p>
          </p:txBody>
        </p:sp>
        <p:sp>
          <p:nvSpPr>
            <p:cNvPr id="22" name="TextBox 22"/>
            <p:cNvSpPr txBox="1"/>
            <p:nvPr/>
          </p:nvSpPr>
          <p:spPr>
            <a:xfrm>
              <a:off x="0" y="-76200"/>
              <a:ext cx="4359407" cy="2610967"/>
            </a:xfrm>
            <a:prstGeom prst="rect">
              <a:avLst/>
            </a:prstGeom>
          </p:spPr>
          <p:txBody>
            <a:bodyPr lIns="95250" tIns="95250" rIns="95250" bIns="95250" rtlCol="0" anchor="ctr"/>
            <a:lstStyle/>
            <a:p>
              <a:pPr defTabSz="457200">
                <a:lnSpc>
                  <a:spcPts val="1960"/>
                </a:lnSpc>
              </a:pPr>
              <a:r>
                <a:rPr lang="en-US" sz="1400">
                  <a:solidFill>
                    <a:srgbClr val="2B4B82"/>
                  </a:solidFill>
                  <a:latin typeface="Roboto 1"/>
                </a:rPr>
                <a:t>Partners leading voter outreach efforts can incorporate our ID resources and free assistance offers into their digital or </a:t>
              </a:r>
            </a:p>
            <a:p>
              <a:pPr defTabSz="457200">
                <a:lnSpc>
                  <a:spcPts val="1960"/>
                </a:lnSpc>
              </a:pPr>
              <a:r>
                <a:rPr lang="en-US" sz="1400">
                  <a:solidFill>
                    <a:srgbClr val="2B4B82"/>
                  </a:solidFill>
                  <a:latin typeface="Roboto 1"/>
                </a:rPr>
                <a:t>in-person programs.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33488"/>
        </a:solidFill>
        <a:effectLst/>
      </p:bgPr>
    </p:bg>
    <p:spTree>
      <p:nvGrpSpPr>
        <p:cNvPr id="1" name=""/>
        <p:cNvGrpSpPr/>
        <p:nvPr/>
      </p:nvGrpSpPr>
      <p:grpSpPr>
        <a:xfrm>
          <a:off x="0" y="0"/>
          <a:ext cx="0" cy="0"/>
          <a:chOff x="0" y="0"/>
          <a:chExt cx="0" cy="0"/>
        </a:xfrm>
      </p:grpSpPr>
      <p:grpSp>
        <p:nvGrpSpPr>
          <p:cNvPr id="2" name="Group 2"/>
          <p:cNvGrpSpPr/>
          <p:nvPr/>
        </p:nvGrpSpPr>
        <p:grpSpPr>
          <a:xfrm>
            <a:off x="514350" y="1047750"/>
            <a:ext cx="2803408" cy="4762500"/>
            <a:chOff x="0" y="0"/>
            <a:chExt cx="7475755" cy="12700000"/>
          </a:xfrm>
        </p:grpSpPr>
        <p:grpSp>
          <p:nvGrpSpPr>
            <p:cNvPr id="3" name="Group 3"/>
            <p:cNvGrpSpPr>
              <a:grpSpLocks noChangeAspect="1"/>
            </p:cNvGrpSpPr>
            <p:nvPr/>
          </p:nvGrpSpPr>
          <p:grpSpPr>
            <a:xfrm rot="5400000">
              <a:off x="618435" y="5842680"/>
              <a:ext cx="6238885" cy="7475755"/>
              <a:chOff x="0" y="0"/>
              <a:chExt cx="3632200" cy="4352290"/>
            </a:xfrm>
          </p:grpSpPr>
          <p:sp>
            <p:nvSpPr>
              <p:cNvPr id="4" name="Freeform 4"/>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2"/>
                <a:stretch>
                  <a:fillRect l="-1742" r="-821"/>
                </a:stretch>
              </a:blipFill>
            </p:spPr>
            <p:txBody>
              <a:bodyPr/>
              <a:lstStyle/>
              <a:p>
                <a:endParaRPr lang="en-US"/>
              </a:p>
            </p:txBody>
          </p:sp>
          <p:sp>
            <p:nvSpPr>
              <p:cNvPr id="5" name="Freeform 5"/>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nvGrpSpPr>
            <p:cNvPr id="6" name="Group 6"/>
            <p:cNvGrpSpPr>
              <a:grpSpLocks noChangeAspect="1"/>
            </p:cNvGrpSpPr>
            <p:nvPr/>
          </p:nvGrpSpPr>
          <p:grpSpPr>
            <a:xfrm rot="5400000">
              <a:off x="618435" y="-618435"/>
              <a:ext cx="6238885" cy="7475755"/>
              <a:chOff x="0" y="0"/>
              <a:chExt cx="3632200" cy="4352290"/>
            </a:xfrm>
          </p:grpSpPr>
          <p:sp>
            <p:nvSpPr>
              <p:cNvPr id="7" name="Freeform 7"/>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3"/>
                <a:stretch>
                  <a:fillRect l="-18507" t="-17813" r="-20491" b="-7285"/>
                </a:stretch>
              </a:blipFill>
            </p:spPr>
            <p:txBody>
              <a:bodyPr/>
              <a:lstStyle/>
              <a:p>
                <a:endParaRPr lang="en-US"/>
              </a:p>
            </p:txBody>
          </p:sp>
          <p:sp>
            <p:nvSpPr>
              <p:cNvPr id="8" name="Freeform 8"/>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grpSp>
        <p:nvGrpSpPr>
          <p:cNvPr id="9" name="Group 9"/>
          <p:cNvGrpSpPr/>
          <p:nvPr/>
        </p:nvGrpSpPr>
        <p:grpSpPr>
          <a:xfrm>
            <a:off x="3859153" y="857250"/>
            <a:ext cx="5284847" cy="5143500"/>
            <a:chOff x="0" y="0"/>
            <a:chExt cx="2783788" cy="2709333"/>
          </a:xfrm>
        </p:grpSpPr>
        <p:sp>
          <p:nvSpPr>
            <p:cNvPr id="10" name="Freeform 10"/>
            <p:cNvSpPr/>
            <p:nvPr/>
          </p:nvSpPr>
          <p:spPr>
            <a:xfrm>
              <a:off x="0" y="0"/>
              <a:ext cx="2783788" cy="2709333"/>
            </a:xfrm>
            <a:custGeom>
              <a:avLst/>
              <a:gdLst/>
              <a:ahLst/>
              <a:cxnLst/>
              <a:rect l="l" t="t" r="r" b="b"/>
              <a:pathLst>
                <a:path w="2783788" h="2709333">
                  <a:moveTo>
                    <a:pt x="0" y="0"/>
                  </a:moveTo>
                  <a:lnTo>
                    <a:pt x="2783788" y="0"/>
                  </a:lnTo>
                  <a:lnTo>
                    <a:pt x="2783788" y="2709333"/>
                  </a:lnTo>
                  <a:lnTo>
                    <a:pt x="0" y="2709333"/>
                  </a:lnTo>
                  <a:close/>
                </a:path>
              </a:pathLst>
            </a:custGeom>
            <a:solidFill>
              <a:srgbClr val="F6F6F6"/>
            </a:solidFill>
          </p:spPr>
          <p:txBody>
            <a:bodyPr/>
            <a:lstStyle/>
            <a:p>
              <a:endParaRPr lang="en-US"/>
            </a:p>
          </p:txBody>
        </p:sp>
        <p:sp>
          <p:nvSpPr>
            <p:cNvPr id="11" name="TextBox 11"/>
            <p:cNvSpPr txBox="1"/>
            <p:nvPr/>
          </p:nvSpPr>
          <p:spPr>
            <a:xfrm>
              <a:off x="0" y="-47625"/>
              <a:ext cx="2783788" cy="2756958"/>
            </a:xfrm>
            <a:prstGeom prst="rect">
              <a:avLst/>
            </a:prstGeom>
          </p:spPr>
          <p:txBody>
            <a:bodyPr lIns="25400" tIns="25400" rIns="25400" bIns="25400" rtlCol="0" anchor="ctr"/>
            <a:lstStyle/>
            <a:p>
              <a:pPr algn="ctr" defTabSz="457200">
                <a:lnSpc>
                  <a:spcPts val="1240"/>
                </a:lnSpc>
              </a:pPr>
              <a:endParaRPr sz="900">
                <a:solidFill>
                  <a:prstClr val="black"/>
                </a:solidFill>
                <a:latin typeface="Calibri"/>
              </a:endParaRPr>
            </a:p>
          </p:txBody>
        </p:sp>
      </p:grpSp>
      <p:sp>
        <p:nvSpPr>
          <p:cNvPr id="12" name="TextBox 12"/>
          <p:cNvSpPr txBox="1"/>
          <p:nvPr/>
        </p:nvSpPr>
        <p:spPr>
          <a:xfrm>
            <a:off x="5299141" y="2008251"/>
            <a:ext cx="2487376" cy="371897"/>
          </a:xfrm>
          <a:prstGeom prst="rect">
            <a:avLst/>
          </a:prstGeom>
        </p:spPr>
        <p:txBody>
          <a:bodyPr lIns="0" tIns="0" rIns="0" bIns="0" rtlCol="0" anchor="t">
            <a:spAutoFit/>
          </a:bodyPr>
          <a:lstStyle/>
          <a:p>
            <a:pPr algn="ctr" defTabSz="457200">
              <a:lnSpc>
                <a:spcPts val="2940"/>
              </a:lnSpc>
            </a:pPr>
            <a:r>
              <a:rPr lang="en-US" sz="2800">
                <a:solidFill>
                  <a:srgbClr val="292668"/>
                </a:solidFill>
                <a:latin typeface="Roboto Condensed"/>
              </a:rPr>
              <a:t>Volunteer Events </a:t>
            </a:r>
          </a:p>
        </p:txBody>
      </p:sp>
      <p:sp>
        <p:nvSpPr>
          <p:cNvPr id="13" name="TextBox 13"/>
          <p:cNvSpPr txBox="1"/>
          <p:nvPr/>
        </p:nvSpPr>
        <p:spPr>
          <a:xfrm>
            <a:off x="4456008" y="2735194"/>
            <a:ext cx="3625594"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Virtual and in-person opportunities </a:t>
            </a:r>
          </a:p>
        </p:txBody>
      </p:sp>
      <p:sp>
        <p:nvSpPr>
          <p:cNvPr id="14" name="TextBox 14"/>
          <p:cNvSpPr txBox="1"/>
          <p:nvPr/>
        </p:nvSpPr>
        <p:spPr>
          <a:xfrm>
            <a:off x="4456008" y="3061347"/>
            <a:ext cx="3992956" cy="192360"/>
          </a:xfrm>
          <a:prstGeom prst="rect">
            <a:avLst/>
          </a:prstGeom>
        </p:spPr>
        <p:txBody>
          <a:bodyPr lIns="0" tIns="0" rIns="0" bIns="0" rtlCol="0" anchor="t">
            <a:spAutoFit/>
          </a:bodyPr>
          <a:lstStyle/>
          <a:p>
            <a:pPr marL="302261" lvl="1" indent="-151131" defTabSz="457200">
              <a:lnSpc>
                <a:spcPts val="1470"/>
              </a:lnSpc>
              <a:buFont typeface="Arial"/>
              <a:buChar char="•"/>
            </a:pPr>
            <a:r>
              <a:rPr lang="en-US" sz="1400">
                <a:solidFill>
                  <a:srgbClr val="292668"/>
                </a:solidFill>
                <a:latin typeface="Roboto 1"/>
              </a:rPr>
              <a:t>Letter writing, phone banking, and text banking  </a:t>
            </a:r>
          </a:p>
        </p:txBody>
      </p:sp>
      <p:sp>
        <p:nvSpPr>
          <p:cNvPr id="15" name="TextBox 15"/>
          <p:cNvSpPr txBox="1"/>
          <p:nvPr/>
        </p:nvSpPr>
        <p:spPr>
          <a:xfrm>
            <a:off x="4456008" y="3354163"/>
            <a:ext cx="3992956" cy="444802"/>
          </a:xfrm>
          <a:prstGeom prst="rect">
            <a:avLst/>
          </a:prstGeom>
        </p:spPr>
        <p:txBody>
          <a:bodyPr lIns="0" tIns="0" rIns="0" bIns="0" rtlCol="0" anchor="t">
            <a:spAutoFit/>
          </a:bodyPr>
          <a:lstStyle/>
          <a:p>
            <a:pPr marL="302261" lvl="1" indent="-151131" defTabSz="457200">
              <a:lnSpc>
                <a:spcPts val="1820"/>
              </a:lnSpc>
              <a:buFont typeface="Arial"/>
              <a:buChar char="•"/>
            </a:pPr>
            <a:r>
              <a:rPr lang="en-US" sz="1400">
                <a:solidFill>
                  <a:srgbClr val="292668"/>
                </a:solidFill>
                <a:latin typeface="Roboto 1"/>
              </a:rPr>
              <a:t>Often co-hosted with partners to conduct targeted voter outreach </a:t>
            </a:r>
          </a:p>
        </p:txBody>
      </p:sp>
      <p:sp>
        <p:nvSpPr>
          <p:cNvPr id="16" name="TextBox 16"/>
          <p:cNvSpPr txBox="1"/>
          <p:nvPr/>
        </p:nvSpPr>
        <p:spPr>
          <a:xfrm>
            <a:off x="4456008" y="3921616"/>
            <a:ext cx="3992956" cy="422360"/>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292668"/>
                </a:solidFill>
                <a:latin typeface="Roboto 1"/>
              </a:rPr>
              <a:t>Thousands of VoteRiders volunteers working across the country </a:t>
            </a:r>
          </a:p>
        </p:txBody>
      </p:sp>
      <p:sp>
        <p:nvSpPr>
          <p:cNvPr id="17" name="TextBox 17"/>
          <p:cNvSpPr txBox="1"/>
          <p:nvPr/>
        </p:nvSpPr>
        <p:spPr>
          <a:xfrm>
            <a:off x="4456008" y="4454462"/>
            <a:ext cx="4173642" cy="422360"/>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292668"/>
                </a:solidFill>
                <a:latin typeface="Roboto 1"/>
              </a:rPr>
              <a:t>Contact voters year-round to offer ID information and assistance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273724" y="72050"/>
            <a:ext cx="10825237" cy="6713901"/>
            <a:chOff x="0" y="0"/>
            <a:chExt cx="28867298" cy="17903736"/>
          </a:xfrm>
        </p:grpSpPr>
        <p:sp>
          <p:nvSpPr>
            <p:cNvPr id="3" name="Freeform 3"/>
            <p:cNvSpPr/>
            <p:nvPr/>
          </p:nvSpPr>
          <p:spPr>
            <a:xfrm>
              <a:off x="0" y="1809305"/>
              <a:ext cx="15073738" cy="16094431"/>
            </a:xfrm>
            <a:custGeom>
              <a:avLst/>
              <a:gdLst/>
              <a:ahLst/>
              <a:cxnLst/>
              <a:rect l="l" t="t" r="r" b="b"/>
              <a:pathLst>
                <a:path w="15073738" h="16094431">
                  <a:moveTo>
                    <a:pt x="0" y="0"/>
                  </a:moveTo>
                  <a:lnTo>
                    <a:pt x="15073738" y="0"/>
                  </a:lnTo>
                  <a:lnTo>
                    <a:pt x="15073738" y="16094431"/>
                  </a:lnTo>
                  <a:lnTo>
                    <a:pt x="0" y="16094431"/>
                  </a:lnTo>
                  <a:lnTo>
                    <a:pt x="0" y="0"/>
                  </a:lnTo>
                  <a:close/>
                </a:path>
              </a:pathLst>
            </a:custGeom>
            <a:blipFill>
              <a:blip r:embed="rId3">
                <a:extLst>
                  <a:ext uri="{96DAC541-7B7A-43D3-8B79-37D633B846F1}">
                    <asvg:svgBlip xmlns:asvg="http://schemas.microsoft.com/office/drawing/2016/SVG/main" r:embed="rId4"/>
                  </a:ext>
                </a:extLst>
              </a:blip>
              <a:stretch>
                <a:fillRect r="-6771"/>
              </a:stretch>
            </a:blipFill>
          </p:spPr>
          <p:txBody>
            <a:bodyPr/>
            <a:lstStyle/>
            <a:p>
              <a:endParaRPr lang="en-US"/>
            </a:p>
          </p:txBody>
        </p:sp>
        <p:sp>
          <p:nvSpPr>
            <p:cNvPr id="4" name="Freeform 4"/>
            <p:cNvSpPr/>
            <p:nvPr/>
          </p:nvSpPr>
          <p:spPr>
            <a:xfrm>
              <a:off x="14973069" y="0"/>
              <a:ext cx="13894229" cy="16094431"/>
            </a:xfrm>
            <a:custGeom>
              <a:avLst/>
              <a:gdLst/>
              <a:ahLst/>
              <a:cxnLst/>
              <a:rect l="l" t="t" r="r" b="b"/>
              <a:pathLst>
                <a:path w="13894229" h="16094431">
                  <a:moveTo>
                    <a:pt x="0" y="0"/>
                  </a:moveTo>
                  <a:lnTo>
                    <a:pt x="13894229" y="0"/>
                  </a:lnTo>
                  <a:lnTo>
                    <a:pt x="13894229" y="16094431"/>
                  </a:lnTo>
                  <a:lnTo>
                    <a:pt x="0" y="16094431"/>
                  </a:lnTo>
                  <a:lnTo>
                    <a:pt x="0" y="0"/>
                  </a:lnTo>
                  <a:close/>
                </a:path>
              </a:pathLst>
            </a:custGeom>
            <a:blipFill>
              <a:blip r:embed="rId3">
                <a:extLst>
                  <a:ext uri="{96DAC541-7B7A-43D3-8B79-37D633B846F1}">
                    <asvg:svgBlip xmlns:asvg="http://schemas.microsoft.com/office/drawing/2016/SVG/main" r:embed="rId4"/>
                  </a:ext>
                </a:extLst>
              </a:blip>
              <a:stretch>
                <a:fillRect l="-8489" r="-7346"/>
              </a:stretch>
            </a:blipFill>
          </p:spPr>
          <p:txBody>
            <a:bodyPr/>
            <a:lstStyle/>
            <a:p>
              <a:endParaRPr lang="en-US"/>
            </a:p>
          </p:txBody>
        </p:sp>
        <p:sp>
          <p:nvSpPr>
            <p:cNvPr id="5" name="Freeform 5"/>
            <p:cNvSpPr/>
            <p:nvPr/>
          </p:nvSpPr>
          <p:spPr>
            <a:xfrm>
              <a:off x="15664670" y="2485918"/>
              <a:ext cx="7161040" cy="12931901"/>
            </a:xfrm>
            <a:custGeom>
              <a:avLst/>
              <a:gdLst/>
              <a:ahLst/>
              <a:cxnLst/>
              <a:rect l="l" t="t" r="r" b="b"/>
              <a:pathLst>
                <a:path w="7161040" h="12931901">
                  <a:moveTo>
                    <a:pt x="0" y="0"/>
                  </a:moveTo>
                  <a:lnTo>
                    <a:pt x="7161040" y="0"/>
                  </a:lnTo>
                  <a:lnTo>
                    <a:pt x="7161040" y="12931900"/>
                  </a:lnTo>
                  <a:lnTo>
                    <a:pt x="0" y="12931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7886630" y="4230121"/>
              <a:ext cx="4133469" cy="1125294"/>
              <a:chOff x="0" y="0"/>
              <a:chExt cx="1329520" cy="361948"/>
            </a:xfrm>
          </p:grpSpPr>
          <p:sp>
            <p:nvSpPr>
              <p:cNvPr id="7" name="Freeform 7"/>
              <p:cNvSpPr/>
              <p:nvPr/>
            </p:nvSpPr>
            <p:spPr>
              <a:xfrm>
                <a:off x="0" y="0"/>
                <a:ext cx="1329520" cy="361948"/>
              </a:xfrm>
              <a:custGeom>
                <a:avLst/>
                <a:gdLst/>
                <a:ahLst/>
                <a:cxnLst/>
                <a:rect l="l" t="t" r="r" b="b"/>
                <a:pathLst>
                  <a:path w="1329520" h="361948">
                    <a:moveTo>
                      <a:pt x="64930" y="0"/>
                    </a:moveTo>
                    <a:lnTo>
                      <a:pt x="1264590" y="0"/>
                    </a:lnTo>
                    <a:cubicBezTo>
                      <a:pt x="1281810" y="0"/>
                      <a:pt x="1298326" y="6841"/>
                      <a:pt x="1310502" y="19018"/>
                    </a:cubicBezTo>
                    <a:cubicBezTo>
                      <a:pt x="1322679" y="31194"/>
                      <a:pt x="1329520" y="47710"/>
                      <a:pt x="1329520" y="64930"/>
                    </a:cubicBezTo>
                    <a:lnTo>
                      <a:pt x="1329520" y="297018"/>
                    </a:lnTo>
                    <a:cubicBezTo>
                      <a:pt x="1329520" y="314238"/>
                      <a:pt x="1322679" y="330754"/>
                      <a:pt x="1310502" y="342930"/>
                    </a:cubicBezTo>
                    <a:cubicBezTo>
                      <a:pt x="1298326" y="355107"/>
                      <a:pt x="1281810" y="361948"/>
                      <a:pt x="1264590" y="361948"/>
                    </a:cubicBezTo>
                    <a:lnTo>
                      <a:pt x="64930" y="361948"/>
                    </a:lnTo>
                    <a:cubicBezTo>
                      <a:pt x="47710" y="361948"/>
                      <a:pt x="31194" y="355107"/>
                      <a:pt x="19018" y="342930"/>
                    </a:cubicBezTo>
                    <a:cubicBezTo>
                      <a:pt x="6841" y="330754"/>
                      <a:pt x="0" y="314238"/>
                      <a:pt x="0" y="297018"/>
                    </a:cubicBezTo>
                    <a:lnTo>
                      <a:pt x="0" y="64930"/>
                    </a:lnTo>
                    <a:cubicBezTo>
                      <a:pt x="0" y="47710"/>
                      <a:pt x="6841" y="31194"/>
                      <a:pt x="19018" y="19018"/>
                    </a:cubicBezTo>
                    <a:cubicBezTo>
                      <a:pt x="31194" y="6841"/>
                      <a:pt x="47710" y="0"/>
                      <a:pt x="64930" y="0"/>
                    </a:cubicBezTo>
                    <a:close/>
                  </a:path>
                </a:pathLst>
              </a:custGeom>
              <a:solidFill>
                <a:srgbClr val="F1F9FF"/>
              </a:solidFill>
              <a:ln w="28575" cap="rnd">
                <a:solidFill>
                  <a:srgbClr val="433488"/>
                </a:solidFill>
                <a:prstDash val="solid"/>
                <a:round/>
              </a:ln>
            </p:spPr>
            <p:txBody>
              <a:bodyPr/>
              <a:lstStyle/>
              <a:p>
                <a:endParaRPr lang="en-US"/>
              </a:p>
            </p:txBody>
          </p:sp>
          <p:sp>
            <p:nvSpPr>
              <p:cNvPr id="8" name="TextBox 8"/>
              <p:cNvSpPr txBox="1"/>
              <p:nvPr/>
            </p:nvSpPr>
            <p:spPr>
              <a:xfrm>
                <a:off x="0" y="-28575"/>
                <a:ext cx="1329520" cy="390523"/>
              </a:xfrm>
              <a:prstGeom prst="rect">
                <a:avLst/>
              </a:prstGeom>
            </p:spPr>
            <p:txBody>
              <a:bodyPr lIns="16021" tIns="16021" rIns="16021" bIns="16021" rtlCol="0" anchor="ctr"/>
              <a:lstStyle/>
              <a:p>
                <a:pPr algn="ctr" defTabSz="457200">
                  <a:lnSpc>
                    <a:spcPts val="1121"/>
                  </a:lnSpc>
                  <a:spcBef>
                    <a:spcPct val="0"/>
                  </a:spcBef>
                </a:pPr>
                <a:endParaRPr sz="900">
                  <a:solidFill>
                    <a:prstClr val="black"/>
                  </a:solidFill>
                  <a:latin typeface="Calibri"/>
                </a:endParaRPr>
              </a:p>
            </p:txBody>
          </p:sp>
        </p:grpSp>
        <p:sp>
          <p:nvSpPr>
            <p:cNvPr id="9" name="TextBox 9"/>
            <p:cNvSpPr txBox="1"/>
            <p:nvPr/>
          </p:nvSpPr>
          <p:spPr>
            <a:xfrm>
              <a:off x="18064837" y="4402243"/>
              <a:ext cx="3777061" cy="752344"/>
            </a:xfrm>
            <a:prstGeom prst="rect">
              <a:avLst/>
            </a:prstGeom>
          </p:spPr>
          <p:txBody>
            <a:bodyPr lIns="0" tIns="0" rIns="0" bIns="0" rtlCol="0" anchor="t">
              <a:spAutoFit/>
            </a:bodyPr>
            <a:lstStyle/>
            <a:p>
              <a:pPr algn="r" defTabSz="457200">
                <a:lnSpc>
                  <a:spcPts val="1140"/>
                </a:lnSpc>
              </a:pPr>
              <a:r>
                <a:rPr lang="en-US" sz="949">
                  <a:solidFill>
                    <a:srgbClr val="333333"/>
                  </a:solidFill>
                  <a:latin typeface="Roboto 1"/>
                </a:rPr>
                <a:t>Hi! I’m with VoteRiders. </a:t>
              </a:r>
            </a:p>
            <a:p>
              <a:pPr algn="r" defTabSz="457200">
                <a:lnSpc>
                  <a:spcPts val="1140"/>
                </a:lnSpc>
              </a:pPr>
              <a:r>
                <a:rPr lang="en-US" sz="949">
                  <a:solidFill>
                    <a:srgbClr val="333333"/>
                  </a:solidFill>
                  <a:latin typeface="Roboto 1"/>
                </a:rPr>
                <a:t>How can I help? </a:t>
              </a:r>
            </a:p>
          </p:txBody>
        </p:sp>
        <p:grpSp>
          <p:nvGrpSpPr>
            <p:cNvPr id="10" name="Group 10"/>
            <p:cNvGrpSpPr/>
            <p:nvPr/>
          </p:nvGrpSpPr>
          <p:grpSpPr>
            <a:xfrm>
              <a:off x="16470280" y="5555054"/>
              <a:ext cx="4992649" cy="3271675"/>
              <a:chOff x="0" y="0"/>
              <a:chExt cx="1446511" cy="947896"/>
            </a:xfrm>
          </p:grpSpPr>
          <p:sp>
            <p:nvSpPr>
              <p:cNvPr id="11" name="Freeform 11"/>
              <p:cNvSpPr/>
              <p:nvPr/>
            </p:nvSpPr>
            <p:spPr>
              <a:xfrm>
                <a:off x="0" y="0"/>
                <a:ext cx="1446511" cy="947896"/>
              </a:xfrm>
              <a:custGeom>
                <a:avLst/>
                <a:gdLst/>
                <a:ahLst/>
                <a:cxnLst/>
                <a:rect l="l" t="t" r="r" b="b"/>
                <a:pathLst>
                  <a:path w="1446511" h="947896">
                    <a:moveTo>
                      <a:pt x="53756" y="0"/>
                    </a:moveTo>
                    <a:lnTo>
                      <a:pt x="1392754" y="0"/>
                    </a:lnTo>
                    <a:cubicBezTo>
                      <a:pt x="1407011" y="0"/>
                      <a:pt x="1420684" y="5664"/>
                      <a:pt x="1430766" y="15745"/>
                    </a:cubicBezTo>
                    <a:cubicBezTo>
                      <a:pt x="1440847" y="25826"/>
                      <a:pt x="1446511" y="39499"/>
                      <a:pt x="1446511" y="53756"/>
                    </a:cubicBezTo>
                    <a:lnTo>
                      <a:pt x="1446511" y="894140"/>
                    </a:lnTo>
                    <a:cubicBezTo>
                      <a:pt x="1446511" y="923828"/>
                      <a:pt x="1422443" y="947896"/>
                      <a:pt x="1392754" y="947896"/>
                    </a:cubicBezTo>
                    <a:lnTo>
                      <a:pt x="53756" y="947896"/>
                    </a:lnTo>
                    <a:cubicBezTo>
                      <a:pt x="39499" y="947896"/>
                      <a:pt x="25826" y="942232"/>
                      <a:pt x="15745" y="932151"/>
                    </a:cubicBezTo>
                    <a:cubicBezTo>
                      <a:pt x="5664" y="922070"/>
                      <a:pt x="0" y="908397"/>
                      <a:pt x="0" y="894140"/>
                    </a:cubicBezTo>
                    <a:lnTo>
                      <a:pt x="0" y="53756"/>
                    </a:lnTo>
                    <a:cubicBezTo>
                      <a:pt x="0" y="39499"/>
                      <a:pt x="5664" y="25826"/>
                      <a:pt x="15745" y="15745"/>
                    </a:cubicBezTo>
                    <a:cubicBezTo>
                      <a:pt x="25826" y="5664"/>
                      <a:pt x="39499" y="0"/>
                      <a:pt x="53756" y="0"/>
                    </a:cubicBezTo>
                    <a:close/>
                  </a:path>
                </a:pathLst>
              </a:custGeom>
              <a:solidFill>
                <a:srgbClr val="FFFFFF"/>
              </a:solidFill>
              <a:ln w="28575" cap="rnd">
                <a:solidFill>
                  <a:srgbClr val="433488"/>
                </a:solidFill>
                <a:prstDash val="solid"/>
                <a:round/>
              </a:ln>
            </p:spPr>
            <p:txBody>
              <a:bodyPr/>
              <a:lstStyle/>
              <a:p>
                <a:endParaRPr lang="en-US"/>
              </a:p>
            </p:txBody>
          </p:sp>
          <p:sp>
            <p:nvSpPr>
              <p:cNvPr id="12" name="TextBox 12"/>
              <p:cNvSpPr txBox="1"/>
              <p:nvPr/>
            </p:nvSpPr>
            <p:spPr>
              <a:xfrm>
                <a:off x="0" y="-66675"/>
                <a:ext cx="1446511" cy="1014571"/>
              </a:xfrm>
              <a:prstGeom prst="rect">
                <a:avLst/>
              </a:prstGeom>
            </p:spPr>
            <p:txBody>
              <a:bodyPr lIns="17786" tIns="17786" rIns="17786" bIns="17786" rtlCol="0" anchor="ctr"/>
              <a:lstStyle/>
              <a:p>
                <a:pPr algn="ctr" defTabSz="457200">
                  <a:lnSpc>
                    <a:spcPts val="1121"/>
                  </a:lnSpc>
                  <a:spcBef>
                    <a:spcPct val="0"/>
                  </a:spcBef>
                </a:pPr>
                <a:endParaRPr sz="900">
                  <a:solidFill>
                    <a:prstClr val="black"/>
                  </a:solidFill>
                  <a:latin typeface="Calibri"/>
                </a:endParaRPr>
              </a:p>
            </p:txBody>
          </p:sp>
        </p:grpSp>
        <p:sp>
          <p:nvSpPr>
            <p:cNvPr id="13" name="TextBox 13"/>
            <p:cNvSpPr txBox="1"/>
            <p:nvPr/>
          </p:nvSpPr>
          <p:spPr>
            <a:xfrm>
              <a:off x="16748133" y="5843419"/>
              <a:ext cx="4528099" cy="2232920"/>
            </a:xfrm>
            <a:prstGeom prst="rect">
              <a:avLst/>
            </a:prstGeom>
          </p:spPr>
          <p:txBody>
            <a:bodyPr lIns="0" tIns="0" rIns="0" bIns="0" rtlCol="0" anchor="t">
              <a:spAutoFit/>
            </a:bodyPr>
            <a:lstStyle/>
            <a:p>
              <a:pPr defTabSz="457200">
                <a:lnSpc>
                  <a:spcPts val="1080"/>
                </a:lnSpc>
              </a:pPr>
              <a:r>
                <a:rPr lang="en-US" sz="900">
                  <a:solidFill>
                    <a:srgbClr val="333333"/>
                  </a:solidFill>
                  <a:latin typeface="Roboto 1"/>
                </a:rPr>
                <a:t>I turned 18 a few days ago and am super excited to vote, the only problem is that I don’t have a driver’s license and my school ID doesn’t have anything like a signature or expiration date. </a:t>
              </a:r>
            </a:p>
          </p:txBody>
        </p:sp>
        <p:sp>
          <p:nvSpPr>
            <p:cNvPr id="14" name="TextBox 14"/>
            <p:cNvSpPr txBox="1"/>
            <p:nvPr/>
          </p:nvSpPr>
          <p:spPr>
            <a:xfrm>
              <a:off x="16748133" y="8123075"/>
              <a:ext cx="4245691" cy="403360"/>
            </a:xfrm>
            <a:prstGeom prst="rect">
              <a:avLst/>
            </a:prstGeom>
          </p:spPr>
          <p:txBody>
            <a:bodyPr lIns="0" tIns="0" rIns="0" bIns="0" rtlCol="0" anchor="t">
              <a:spAutoFit/>
            </a:bodyPr>
            <a:lstStyle/>
            <a:p>
              <a:pPr defTabSz="457200">
                <a:lnSpc>
                  <a:spcPts val="1260"/>
                </a:lnSpc>
                <a:spcBef>
                  <a:spcPct val="0"/>
                </a:spcBef>
              </a:pPr>
              <a:r>
                <a:rPr lang="en-US" sz="900">
                  <a:solidFill>
                    <a:srgbClr val="333333"/>
                  </a:solidFill>
                  <a:latin typeface="Roboto 1"/>
                </a:rPr>
                <a:t>(I’m a senior in high school)</a:t>
              </a:r>
            </a:p>
          </p:txBody>
        </p:sp>
        <p:grpSp>
          <p:nvGrpSpPr>
            <p:cNvPr id="15" name="Group 15"/>
            <p:cNvGrpSpPr/>
            <p:nvPr/>
          </p:nvGrpSpPr>
          <p:grpSpPr>
            <a:xfrm>
              <a:off x="16470280" y="8951285"/>
              <a:ext cx="4992649" cy="2095169"/>
              <a:chOff x="0" y="0"/>
              <a:chExt cx="1446511" cy="607029"/>
            </a:xfrm>
          </p:grpSpPr>
          <p:sp>
            <p:nvSpPr>
              <p:cNvPr id="16" name="Freeform 16"/>
              <p:cNvSpPr/>
              <p:nvPr/>
            </p:nvSpPr>
            <p:spPr>
              <a:xfrm>
                <a:off x="0" y="0"/>
                <a:ext cx="1446511" cy="607029"/>
              </a:xfrm>
              <a:custGeom>
                <a:avLst/>
                <a:gdLst/>
                <a:ahLst/>
                <a:cxnLst/>
                <a:rect l="l" t="t" r="r" b="b"/>
                <a:pathLst>
                  <a:path w="1446511" h="607029">
                    <a:moveTo>
                      <a:pt x="53756" y="0"/>
                    </a:moveTo>
                    <a:lnTo>
                      <a:pt x="1392754" y="0"/>
                    </a:lnTo>
                    <a:cubicBezTo>
                      <a:pt x="1407011" y="0"/>
                      <a:pt x="1420684" y="5664"/>
                      <a:pt x="1430766" y="15745"/>
                    </a:cubicBezTo>
                    <a:cubicBezTo>
                      <a:pt x="1440847" y="25826"/>
                      <a:pt x="1446511" y="39499"/>
                      <a:pt x="1446511" y="53756"/>
                    </a:cubicBezTo>
                    <a:lnTo>
                      <a:pt x="1446511" y="553273"/>
                    </a:lnTo>
                    <a:cubicBezTo>
                      <a:pt x="1446511" y="582962"/>
                      <a:pt x="1422443" y="607029"/>
                      <a:pt x="1392754" y="607029"/>
                    </a:cubicBezTo>
                    <a:lnTo>
                      <a:pt x="53756" y="607029"/>
                    </a:lnTo>
                    <a:cubicBezTo>
                      <a:pt x="39499" y="607029"/>
                      <a:pt x="25826" y="601366"/>
                      <a:pt x="15745" y="591284"/>
                    </a:cubicBezTo>
                    <a:cubicBezTo>
                      <a:pt x="5664" y="581203"/>
                      <a:pt x="0" y="567530"/>
                      <a:pt x="0" y="553273"/>
                    </a:cubicBezTo>
                    <a:lnTo>
                      <a:pt x="0" y="53756"/>
                    </a:lnTo>
                    <a:cubicBezTo>
                      <a:pt x="0" y="39499"/>
                      <a:pt x="5664" y="25826"/>
                      <a:pt x="15745" y="15745"/>
                    </a:cubicBezTo>
                    <a:cubicBezTo>
                      <a:pt x="25826" y="5664"/>
                      <a:pt x="39499" y="0"/>
                      <a:pt x="53756" y="0"/>
                    </a:cubicBezTo>
                    <a:close/>
                  </a:path>
                </a:pathLst>
              </a:custGeom>
              <a:solidFill>
                <a:srgbClr val="FFFFFF"/>
              </a:solidFill>
              <a:ln w="28575" cap="rnd">
                <a:solidFill>
                  <a:srgbClr val="433488"/>
                </a:solidFill>
                <a:prstDash val="solid"/>
                <a:round/>
              </a:ln>
            </p:spPr>
            <p:txBody>
              <a:bodyPr/>
              <a:lstStyle/>
              <a:p>
                <a:endParaRPr lang="en-US"/>
              </a:p>
            </p:txBody>
          </p:sp>
          <p:sp>
            <p:nvSpPr>
              <p:cNvPr id="17" name="TextBox 17"/>
              <p:cNvSpPr txBox="1"/>
              <p:nvPr/>
            </p:nvSpPr>
            <p:spPr>
              <a:xfrm>
                <a:off x="0" y="-66675"/>
                <a:ext cx="1446511" cy="673704"/>
              </a:xfrm>
              <a:prstGeom prst="rect">
                <a:avLst/>
              </a:prstGeom>
            </p:spPr>
            <p:txBody>
              <a:bodyPr lIns="17786" tIns="17786" rIns="17786" bIns="17786" rtlCol="0" anchor="ctr"/>
              <a:lstStyle/>
              <a:p>
                <a:pPr algn="ctr" defTabSz="457200">
                  <a:lnSpc>
                    <a:spcPts val="1121"/>
                  </a:lnSpc>
                  <a:spcBef>
                    <a:spcPct val="0"/>
                  </a:spcBef>
                </a:pPr>
                <a:endParaRPr sz="900">
                  <a:solidFill>
                    <a:prstClr val="black"/>
                  </a:solidFill>
                  <a:latin typeface="Calibri"/>
                </a:endParaRPr>
              </a:p>
            </p:txBody>
          </p:sp>
        </p:grpSp>
        <p:sp>
          <p:nvSpPr>
            <p:cNvPr id="18" name="TextBox 18"/>
            <p:cNvSpPr txBox="1"/>
            <p:nvPr/>
          </p:nvSpPr>
          <p:spPr>
            <a:xfrm>
              <a:off x="16748133" y="9233880"/>
              <a:ext cx="4714797" cy="1480579"/>
            </a:xfrm>
            <a:prstGeom prst="rect">
              <a:avLst/>
            </a:prstGeom>
          </p:spPr>
          <p:txBody>
            <a:bodyPr lIns="0" tIns="0" rIns="0" bIns="0" rtlCol="0" anchor="t">
              <a:spAutoFit/>
            </a:bodyPr>
            <a:lstStyle/>
            <a:p>
              <a:pPr defTabSz="457200">
                <a:lnSpc>
                  <a:spcPts val="1080"/>
                </a:lnSpc>
              </a:pPr>
              <a:r>
                <a:rPr lang="en-US" sz="900">
                  <a:solidFill>
                    <a:srgbClr val="333333"/>
                  </a:solidFill>
                  <a:latin typeface="Roboto 1"/>
                </a:rPr>
                <a:t>So I was wondering if you could help me figure out what I could </a:t>
              </a:r>
            </a:p>
            <a:p>
              <a:pPr defTabSz="457200">
                <a:lnSpc>
                  <a:spcPts val="1080"/>
                </a:lnSpc>
              </a:pPr>
              <a:r>
                <a:rPr lang="en-US" sz="900">
                  <a:solidFill>
                    <a:srgbClr val="333333"/>
                  </a:solidFill>
                  <a:latin typeface="Roboto 1"/>
                </a:rPr>
                <a:t>do so I can start voting as soon</a:t>
              </a:r>
            </a:p>
            <a:p>
              <a:pPr defTabSz="457200">
                <a:lnSpc>
                  <a:spcPts val="1080"/>
                </a:lnSpc>
              </a:pPr>
              <a:r>
                <a:rPr lang="en-US" sz="900">
                  <a:solidFill>
                    <a:srgbClr val="333333"/>
                  </a:solidFill>
                  <a:latin typeface="Roboto 1"/>
                </a:rPr>
                <a:t>as I can?</a:t>
              </a:r>
            </a:p>
          </p:txBody>
        </p:sp>
        <p:grpSp>
          <p:nvGrpSpPr>
            <p:cNvPr id="19" name="Group 19"/>
            <p:cNvGrpSpPr/>
            <p:nvPr/>
          </p:nvGrpSpPr>
          <p:grpSpPr>
            <a:xfrm>
              <a:off x="17130600" y="11246093"/>
              <a:ext cx="4889500" cy="2061533"/>
              <a:chOff x="0" y="0"/>
              <a:chExt cx="1572695" cy="663087"/>
            </a:xfrm>
          </p:grpSpPr>
          <p:sp>
            <p:nvSpPr>
              <p:cNvPr id="20" name="Freeform 20"/>
              <p:cNvSpPr/>
              <p:nvPr/>
            </p:nvSpPr>
            <p:spPr>
              <a:xfrm>
                <a:off x="0" y="0"/>
                <a:ext cx="1572695" cy="663087"/>
              </a:xfrm>
              <a:custGeom>
                <a:avLst/>
                <a:gdLst/>
                <a:ahLst/>
                <a:cxnLst/>
                <a:rect l="l" t="t" r="r" b="b"/>
                <a:pathLst>
                  <a:path w="1572695" h="663087">
                    <a:moveTo>
                      <a:pt x="54890" y="0"/>
                    </a:moveTo>
                    <a:lnTo>
                      <a:pt x="1517805" y="0"/>
                    </a:lnTo>
                    <a:cubicBezTo>
                      <a:pt x="1548120" y="0"/>
                      <a:pt x="1572695" y="24575"/>
                      <a:pt x="1572695" y="54890"/>
                    </a:cubicBezTo>
                    <a:lnTo>
                      <a:pt x="1572695" y="608196"/>
                    </a:lnTo>
                    <a:cubicBezTo>
                      <a:pt x="1572695" y="622754"/>
                      <a:pt x="1566912" y="636716"/>
                      <a:pt x="1556618" y="647010"/>
                    </a:cubicBezTo>
                    <a:cubicBezTo>
                      <a:pt x="1546324" y="657304"/>
                      <a:pt x="1532363" y="663087"/>
                      <a:pt x="1517805" y="663087"/>
                    </a:cubicBezTo>
                    <a:lnTo>
                      <a:pt x="54890" y="663087"/>
                    </a:lnTo>
                    <a:cubicBezTo>
                      <a:pt x="40333" y="663087"/>
                      <a:pt x="26371" y="657304"/>
                      <a:pt x="16077" y="647010"/>
                    </a:cubicBezTo>
                    <a:cubicBezTo>
                      <a:pt x="5783" y="636716"/>
                      <a:pt x="0" y="622754"/>
                      <a:pt x="0" y="608196"/>
                    </a:cubicBezTo>
                    <a:lnTo>
                      <a:pt x="0" y="54890"/>
                    </a:lnTo>
                    <a:cubicBezTo>
                      <a:pt x="0" y="40333"/>
                      <a:pt x="5783" y="26371"/>
                      <a:pt x="16077" y="16077"/>
                    </a:cubicBezTo>
                    <a:cubicBezTo>
                      <a:pt x="26371" y="5783"/>
                      <a:pt x="40333" y="0"/>
                      <a:pt x="54890" y="0"/>
                    </a:cubicBezTo>
                    <a:close/>
                  </a:path>
                </a:pathLst>
              </a:custGeom>
              <a:solidFill>
                <a:srgbClr val="F1F9FF"/>
              </a:solidFill>
              <a:ln w="28575" cap="rnd">
                <a:solidFill>
                  <a:srgbClr val="433488"/>
                </a:solidFill>
                <a:prstDash val="solid"/>
                <a:round/>
              </a:ln>
            </p:spPr>
            <p:txBody>
              <a:bodyPr/>
              <a:lstStyle/>
              <a:p>
                <a:endParaRPr lang="en-US"/>
              </a:p>
            </p:txBody>
          </p:sp>
          <p:sp>
            <p:nvSpPr>
              <p:cNvPr id="21" name="TextBox 21"/>
              <p:cNvSpPr txBox="1"/>
              <p:nvPr/>
            </p:nvSpPr>
            <p:spPr>
              <a:xfrm>
                <a:off x="0" y="-28575"/>
                <a:ext cx="1572695" cy="691662"/>
              </a:xfrm>
              <a:prstGeom prst="rect">
                <a:avLst/>
              </a:prstGeom>
            </p:spPr>
            <p:txBody>
              <a:bodyPr lIns="16021" tIns="16021" rIns="16021" bIns="16021" rtlCol="0" anchor="ctr"/>
              <a:lstStyle/>
              <a:p>
                <a:pPr algn="ctr" defTabSz="457200">
                  <a:lnSpc>
                    <a:spcPts val="1121"/>
                  </a:lnSpc>
                  <a:spcBef>
                    <a:spcPct val="0"/>
                  </a:spcBef>
                </a:pPr>
                <a:endParaRPr sz="900">
                  <a:solidFill>
                    <a:prstClr val="black"/>
                  </a:solidFill>
                  <a:latin typeface="Calibri"/>
                </a:endParaRPr>
              </a:p>
            </p:txBody>
          </p:sp>
        </p:grpSp>
        <p:sp>
          <p:nvSpPr>
            <p:cNvPr id="22" name="TextBox 22"/>
            <p:cNvSpPr txBox="1"/>
            <p:nvPr/>
          </p:nvSpPr>
          <p:spPr>
            <a:xfrm>
              <a:off x="17394122" y="11421515"/>
              <a:ext cx="4362456" cy="1737059"/>
            </a:xfrm>
            <a:prstGeom prst="rect">
              <a:avLst/>
            </a:prstGeom>
          </p:spPr>
          <p:txBody>
            <a:bodyPr lIns="0" tIns="0" rIns="0" bIns="0" rtlCol="0" anchor="t">
              <a:spAutoFit/>
            </a:bodyPr>
            <a:lstStyle/>
            <a:p>
              <a:pPr defTabSz="457200">
                <a:lnSpc>
                  <a:spcPts val="1260"/>
                </a:lnSpc>
                <a:spcBef>
                  <a:spcPct val="0"/>
                </a:spcBef>
              </a:pPr>
              <a:r>
                <a:rPr lang="en-US" sz="900">
                  <a:solidFill>
                    <a:srgbClr val="333333"/>
                  </a:solidFill>
                  <a:latin typeface="Roboto 1"/>
                </a:rPr>
                <a:t>My name is Olivia and I’m happy to help! What state do you live in? Voter ID rules are different in every state. </a:t>
              </a:r>
            </a:p>
          </p:txBody>
        </p:sp>
      </p:grpSp>
      <p:sp>
        <p:nvSpPr>
          <p:cNvPr id="23" name="TextBox 23"/>
          <p:cNvSpPr txBox="1"/>
          <p:nvPr/>
        </p:nvSpPr>
        <p:spPr>
          <a:xfrm>
            <a:off x="936835" y="1362075"/>
            <a:ext cx="2889266" cy="852798"/>
          </a:xfrm>
          <a:prstGeom prst="rect">
            <a:avLst/>
          </a:prstGeom>
        </p:spPr>
        <p:txBody>
          <a:bodyPr lIns="0" tIns="0" rIns="0" bIns="0" rtlCol="0" anchor="t">
            <a:spAutoFit/>
          </a:bodyPr>
          <a:lstStyle/>
          <a:p>
            <a:pPr defTabSz="457200">
              <a:lnSpc>
                <a:spcPts val="3360"/>
              </a:lnSpc>
            </a:pPr>
            <a:r>
              <a:rPr lang="en-US" sz="2800">
                <a:solidFill>
                  <a:srgbClr val="FFFFFF"/>
                </a:solidFill>
                <a:latin typeface="Roboto Condensed"/>
              </a:rPr>
              <a:t>Voter ID Helpline and Chatbot </a:t>
            </a:r>
          </a:p>
        </p:txBody>
      </p:sp>
      <p:grpSp>
        <p:nvGrpSpPr>
          <p:cNvPr id="24" name="Group 24"/>
          <p:cNvGrpSpPr/>
          <p:nvPr/>
        </p:nvGrpSpPr>
        <p:grpSpPr>
          <a:xfrm>
            <a:off x="822360" y="2570146"/>
            <a:ext cx="3938395" cy="2916254"/>
            <a:chOff x="0" y="0"/>
            <a:chExt cx="5942364" cy="4400128"/>
          </a:xfrm>
        </p:grpSpPr>
        <p:sp>
          <p:nvSpPr>
            <p:cNvPr id="25" name="Freeform 25"/>
            <p:cNvSpPr/>
            <p:nvPr/>
          </p:nvSpPr>
          <p:spPr>
            <a:xfrm>
              <a:off x="0" y="0"/>
              <a:ext cx="5942364" cy="4400128"/>
            </a:xfrm>
            <a:custGeom>
              <a:avLst/>
              <a:gdLst/>
              <a:ahLst/>
              <a:cxnLst/>
              <a:rect l="l" t="t" r="r" b="b"/>
              <a:pathLst>
                <a:path w="5942364" h="4400128">
                  <a:moveTo>
                    <a:pt x="29486" y="0"/>
                  </a:moveTo>
                  <a:lnTo>
                    <a:pt x="5912877" y="0"/>
                  </a:lnTo>
                  <a:cubicBezTo>
                    <a:pt x="5929162" y="0"/>
                    <a:pt x="5942364" y="13201"/>
                    <a:pt x="5942364" y="29486"/>
                  </a:cubicBezTo>
                  <a:lnTo>
                    <a:pt x="5942364" y="4370642"/>
                  </a:lnTo>
                  <a:cubicBezTo>
                    <a:pt x="5942364" y="4386926"/>
                    <a:pt x="5929162" y="4400128"/>
                    <a:pt x="5912877" y="4400128"/>
                  </a:cubicBezTo>
                  <a:lnTo>
                    <a:pt x="29486" y="4400128"/>
                  </a:lnTo>
                  <a:cubicBezTo>
                    <a:pt x="13201" y="4400128"/>
                    <a:pt x="0" y="4386926"/>
                    <a:pt x="0" y="4370642"/>
                  </a:cubicBezTo>
                  <a:lnTo>
                    <a:pt x="0" y="29486"/>
                  </a:lnTo>
                  <a:cubicBezTo>
                    <a:pt x="0" y="13201"/>
                    <a:pt x="13201" y="0"/>
                    <a:pt x="29486" y="0"/>
                  </a:cubicBezTo>
                  <a:close/>
                </a:path>
              </a:pathLst>
            </a:custGeom>
            <a:solidFill>
              <a:srgbClr val="FEFEFE"/>
            </a:solidFill>
            <a:ln w="28575" cap="rnd">
              <a:solidFill>
                <a:srgbClr val="292668"/>
              </a:solidFill>
              <a:prstDash val="solid"/>
              <a:round/>
            </a:ln>
          </p:spPr>
          <p:txBody>
            <a:bodyPr/>
            <a:lstStyle/>
            <a:p>
              <a:endParaRPr lang="en-US" dirty="0"/>
            </a:p>
          </p:txBody>
        </p:sp>
        <p:sp>
          <p:nvSpPr>
            <p:cNvPr id="26" name="TextBox 26"/>
            <p:cNvSpPr txBox="1"/>
            <p:nvPr/>
          </p:nvSpPr>
          <p:spPr>
            <a:xfrm>
              <a:off x="0" y="-76200"/>
              <a:ext cx="5942364" cy="4476328"/>
            </a:xfrm>
            <a:prstGeom prst="rect">
              <a:avLst/>
            </a:prstGeom>
          </p:spPr>
          <p:txBody>
            <a:bodyPr lIns="95250" tIns="95250" rIns="95250" bIns="95250" rtlCol="0" anchor="t"/>
            <a:lstStyle/>
            <a:p>
              <a:pPr defTabSz="457200">
                <a:lnSpc>
                  <a:spcPts val="1960"/>
                </a:lnSpc>
              </a:pPr>
              <a:endParaRPr sz="900">
                <a:solidFill>
                  <a:prstClr val="black"/>
                </a:solidFill>
                <a:latin typeface="Calibri"/>
              </a:endParaRPr>
            </a:p>
          </p:txBody>
        </p:sp>
      </p:grpSp>
      <p:sp>
        <p:nvSpPr>
          <p:cNvPr id="27" name="Freeform 27"/>
          <p:cNvSpPr/>
          <p:nvPr/>
        </p:nvSpPr>
        <p:spPr>
          <a:xfrm>
            <a:off x="916299" y="3475399"/>
            <a:ext cx="532151" cy="532151"/>
          </a:xfrm>
          <a:custGeom>
            <a:avLst/>
            <a:gdLst/>
            <a:ahLst/>
            <a:cxnLst/>
            <a:rect l="l" t="t" r="r" b="b"/>
            <a:pathLst>
              <a:path w="1064301" h="1064301">
                <a:moveTo>
                  <a:pt x="0" y="0"/>
                </a:moveTo>
                <a:lnTo>
                  <a:pt x="1064302" y="0"/>
                </a:lnTo>
                <a:lnTo>
                  <a:pt x="1064302" y="1064302"/>
                </a:lnTo>
                <a:lnTo>
                  <a:pt x="0" y="1064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TextBox 28"/>
          <p:cNvSpPr txBox="1"/>
          <p:nvPr/>
        </p:nvSpPr>
        <p:spPr>
          <a:xfrm>
            <a:off x="1610622" y="3632413"/>
            <a:ext cx="2853752" cy="394147"/>
          </a:xfrm>
          <a:prstGeom prst="rect">
            <a:avLst/>
          </a:prstGeom>
        </p:spPr>
        <p:txBody>
          <a:bodyPr lIns="0" tIns="0" rIns="0" bIns="0" rtlCol="0" anchor="t">
            <a:spAutoFit/>
          </a:bodyPr>
          <a:lstStyle/>
          <a:p>
            <a:pPr defTabSz="457200">
              <a:lnSpc>
                <a:spcPts val="1560"/>
              </a:lnSpc>
            </a:pPr>
            <a:r>
              <a:rPr lang="en-US" sz="1200" dirty="0">
                <a:latin typeface="Roboto 1"/>
              </a:rPr>
              <a:t>Call or text 866-ID-2-VOTE (866-432-8683)</a:t>
            </a:r>
          </a:p>
        </p:txBody>
      </p:sp>
      <p:sp>
        <p:nvSpPr>
          <p:cNvPr id="29" name="Freeform 29"/>
          <p:cNvSpPr/>
          <p:nvPr/>
        </p:nvSpPr>
        <p:spPr>
          <a:xfrm>
            <a:off x="941868" y="4133384"/>
            <a:ext cx="481013" cy="216456"/>
          </a:xfrm>
          <a:custGeom>
            <a:avLst/>
            <a:gdLst/>
            <a:ahLst/>
            <a:cxnLst/>
            <a:rect l="l" t="t" r="r" b="b"/>
            <a:pathLst>
              <a:path w="962025" h="432911">
                <a:moveTo>
                  <a:pt x="0" y="0"/>
                </a:moveTo>
                <a:lnTo>
                  <a:pt x="962025" y="0"/>
                </a:lnTo>
                <a:lnTo>
                  <a:pt x="962025" y="432911"/>
                </a:lnTo>
                <a:lnTo>
                  <a:pt x="0" y="4329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TextBox 30"/>
          <p:cNvSpPr txBox="1"/>
          <p:nvPr/>
        </p:nvSpPr>
        <p:spPr>
          <a:xfrm>
            <a:off x="1610622" y="4132550"/>
            <a:ext cx="1721222" cy="188962"/>
          </a:xfrm>
          <a:prstGeom prst="rect">
            <a:avLst/>
          </a:prstGeom>
        </p:spPr>
        <p:txBody>
          <a:bodyPr lIns="0" tIns="0" rIns="0" bIns="0" rtlCol="0" anchor="t">
            <a:spAutoFit/>
          </a:bodyPr>
          <a:lstStyle/>
          <a:p>
            <a:pPr defTabSz="457200">
              <a:lnSpc>
                <a:spcPts val="1560"/>
              </a:lnSpc>
            </a:pPr>
            <a:r>
              <a:rPr lang="en-US" sz="1200" dirty="0">
                <a:latin typeface="Roboto 1"/>
              </a:rPr>
              <a:t>VoteRiders.org/</a:t>
            </a:r>
            <a:r>
              <a:rPr lang="en-US" sz="1200" dirty="0" err="1">
                <a:latin typeface="Roboto 1"/>
              </a:rPr>
              <a:t>FreeHelp</a:t>
            </a:r>
            <a:r>
              <a:rPr lang="en-US" sz="1200" dirty="0">
                <a:latin typeface="Roboto 1"/>
              </a:rPr>
              <a:t> </a:t>
            </a:r>
          </a:p>
        </p:txBody>
      </p:sp>
      <p:sp>
        <p:nvSpPr>
          <p:cNvPr id="31" name="Freeform 31"/>
          <p:cNvSpPr/>
          <p:nvPr/>
        </p:nvSpPr>
        <p:spPr>
          <a:xfrm>
            <a:off x="1003781" y="4475673"/>
            <a:ext cx="357188" cy="357188"/>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2" name="TextBox 32"/>
          <p:cNvSpPr txBox="1"/>
          <p:nvPr/>
        </p:nvSpPr>
        <p:spPr>
          <a:xfrm>
            <a:off x="1610622" y="4545206"/>
            <a:ext cx="1721222" cy="188962"/>
          </a:xfrm>
          <a:prstGeom prst="rect">
            <a:avLst/>
          </a:prstGeom>
        </p:spPr>
        <p:txBody>
          <a:bodyPr lIns="0" tIns="0" rIns="0" bIns="0" rtlCol="0" anchor="t">
            <a:spAutoFit/>
          </a:bodyPr>
          <a:lstStyle/>
          <a:p>
            <a:pPr defTabSz="457200">
              <a:lnSpc>
                <a:spcPts val="1560"/>
              </a:lnSpc>
            </a:pPr>
            <a:r>
              <a:rPr lang="en-US" sz="1200" dirty="0">
                <a:latin typeface="Roboto 1"/>
              </a:rPr>
              <a:t>Helpline@VoteRiders.org</a:t>
            </a:r>
          </a:p>
        </p:txBody>
      </p:sp>
      <p:sp>
        <p:nvSpPr>
          <p:cNvPr id="33" name="Freeform 33"/>
          <p:cNvSpPr/>
          <p:nvPr/>
        </p:nvSpPr>
        <p:spPr>
          <a:xfrm>
            <a:off x="995610" y="4958695"/>
            <a:ext cx="373530" cy="357188"/>
          </a:xfrm>
          <a:custGeom>
            <a:avLst/>
            <a:gdLst/>
            <a:ahLst/>
            <a:cxnLst/>
            <a:rect l="l" t="t" r="r" b="b"/>
            <a:pathLst>
              <a:path w="747059" h="714375">
                <a:moveTo>
                  <a:pt x="0" y="0"/>
                </a:moveTo>
                <a:lnTo>
                  <a:pt x="747059" y="0"/>
                </a:lnTo>
                <a:lnTo>
                  <a:pt x="747059" y="714375"/>
                </a:lnTo>
                <a:lnTo>
                  <a:pt x="0" y="7143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TextBox 34"/>
          <p:cNvSpPr txBox="1"/>
          <p:nvPr/>
        </p:nvSpPr>
        <p:spPr>
          <a:xfrm>
            <a:off x="1610622" y="5028227"/>
            <a:ext cx="2733565" cy="188962"/>
          </a:xfrm>
          <a:prstGeom prst="rect">
            <a:avLst/>
          </a:prstGeom>
        </p:spPr>
        <p:txBody>
          <a:bodyPr lIns="0" tIns="0" rIns="0" bIns="0" rtlCol="0" anchor="t">
            <a:spAutoFit/>
          </a:bodyPr>
          <a:lstStyle/>
          <a:p>
            <a:pPr defTabSz="457200">
              <a:lnSpc>
                <a:spcPts val="1560"/>
              </a:lnSpc>
            </a:pPr>
            <a:r>
              <a:rPr lang="en-US" sz="1200" dirty="0">
                <a:latin typeface="Roboto 1"/>
              </a:rPr>
              <a:t>Chat on Facebook, Instagram, website  </a:t>
            </a:r>
          </a:p>
        </p:txBody>
      </p:sp>
      <p:sp>
        <p:nvSpPr>
          <p:cNvPr id="35" name="TextBox 35"/>
          <p:cNvSpPr txBox="1"/>
          <p:nvPr/>
        </p:nvSpPr>
        <p:spPr>
          <a:xfrm>
            <a:off x="916299" y="2750189"/>
            <a:ext cx="3750517" cy="577081"/>
          </a:xfrm>
          <a:prstGeom prst="rect">
            <a:avLst/>
          </a:prstGeom>
        </p:spPr>
        <p:txBody>
          <a:bodyPr lIns="0" tIns="0" rIns="0" bIns="0" rtlCol="0" anchor="t">
            <a:spAutoFit/>
          </a:bodyPr>
          <a:lstStyle/>
          <a:p>
            <a:pPr defTabSz="457200">
              <a:lnSpc>
                <a:spcPts val="1470"/>
              </a:lnSpc>
              <a:spcBef>
                <a:spcPct val="0"/>
              </a:spcBef>
            </a:pPr>
            <a:r>
              <a:rPr lang="en-US" sz="1400">
                <a:solidFill>
                  <a:srgbClr val="292668"/>
                </a:solidFill>
                <a:latin typeface="Roboto 1"/>
              </a:rPr>
              <a:t>VoteRiders staff and volunteers assist voters through our bilingual Voter ID Helpline and </a:t>
            </a:r>
          </a:p>
          <a:p>
            <a:pPr defTabSz="457200">
              <a:lnSpc>
                <a:spcPts val="1470"/>
              </a:lnSpc>
              <a:spcBef>
                <a:spcPct val="0"/>
              </a:spcBef>
            </a:pPr>
            <a:r>
              <a:rPr lang="en-US" sz="1400">
                <a:solidFill>
                  <a:srgbClr val="292668"/>
                </a:solidFill>
                <a:latin typeface="Roboto 1"/>
              </a:rPr>
              <a:t>one-on-one conversations.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6058155" y="3238755"/>
            <a:ext cx="2339582" cy="2803408"/>
            <a:chOff x="0" y="0"/>
            <a:chExt cx="3632200" cy="4352290"/>
          </a:xfrm>
        </p:grpSpPr>
        <p:sp>
          <p:nvSpPr>
            <p:cNvPr id="3" name="Freeform 3"/>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2"/>
              <a:stretch>
                <a:fillRect l="-5452" t="-4713" b="-120251"/>
              </a:stretch>
            </a:blipFill>
          </p:spPr>
          <p:txBody>
            <a:bodyPr/>
            <a:lstStyle/>
            <a:p>
              <a:endParaRPr lang="en-US"/>
            </a:p>
          </p:txBody>
        </p:sp>
        <p:sp>
          <p:nvSpPr>
            <p:cNvPr id="4" name="Freeform 4"/>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nvGrpSpPr>
          <p:cNvPr id="5" name="Group 5"/>
          <p:cNvGrpSpPr>
            <a:grpSpLocks noChangeAspect="1"/>
          </p:cNvGrpSpPr>
          <p:nvPr/>
        </p:nvGrpSpPr>
        <p:grpSpPr>
          <a:xfrm rot="5400000">
            <a:off x="6058155" y="815837"/>
            <a:ext cx="2339582" cy="2803408"/>
            <a:chOff x="0" y="0"/>
            <a:chExt cx="3632200" cy="4352290"/>
          </a:xfrm>
        </p:grpSpPr>
        <p:sp>
          <p:nvSpPr>
            <p:cNvPr id="6" name="Freeform 6"/>
            <p:cNvSpPr/>
            <p:nvPr/>
          </p:nvSpPr>
          <p:spPr>
            <a:xfrm rot="-5330295">
              <a:off x="-380860" y="331856"/>
              <a:ext cx="4392651" cy="3687308"/>
            </a:xfrm>
            <a:custGeom>
              <a:avLst/>
              <a:gdLst/>
              <a:ahLst/>
              <a:cxnLst/>
              <a:rect l="l" t="t" r="r" b="b"/>
              <a:pathLst>
                <a:path w="4392651" h="3687308">
                  <a:moveTo>
                    <a:pt x="4319652" y="0"/>
                  </a:moveTo>
                  <a:lnTo>
                    <a:pt x="4392650" y="3599710"/>
                  </a:lnTo>
                  <a:lnTo>
                    <a:pt x="72998" y="3687308"/>
                  </a:lnTo>
                  <a:lnTo>
                    <a:pt x="0" y="87598"/>
                  </a:lnTo>
                  <a:close/>
                </a:path>
              </a:pathLst>
            </a:custGeom>
            <a:blipFill>
              <a:blip r:embed="rId3"/>
              <a:stretch>
                <a:fillRect t="-15141" b="-43697"/>
              </a:stretch>
            </a:blipFill>
          </p:spPr>
          <p:txBody>
            <a:bodyPr/>
            <a:lstStyle/>
            <a:p>
              <a:endParaRPr lang="en-US"/>
            </a:p>
          </p:txBody>
        </p:sp>
        <p:sp>
          <p:nvSpPr>
            <p:cNvPr id="7" name="Freeform 7"/>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nvGrpSpPr>
          <p:cNvPr id="8" name="Group 8"/>
          <p:cNvGrpSpPr/>
          <p:nvPr/>
        </p:nvGrpSpPr>
        <p:grpSpPr>
          <a:xfrm>
            <a:off x="0" y="857250"/>
            <a:ext cx="5284847" cy="5143500"/>
            <a:chOff x="0" y="0"/>
            <a:chExt cx="2783788" cy="2709333"/>
          </a:xfrm>
        </p:grpSpPr>
        <p:sp>
          <p:nvSpPr>
            <p:cNvPr id="9" name="Freeform 9"/>
            <p:cNvSpPr/>
            <p:nvPr/>
          </p:nvSpPr>
          <p:spPr>
            <a:xfrm>
              <a:off x="0" y="0"/>
              <a:ext cx="2783788" cy="2709333"/>
            </a:xfrm>
            <a:custGeom>
              <a:avLst/>
              <a:gdLst/>
              <a:ahLst/>
              <a:cxnLst/>
              <a:rect l="l" t="t" r="r" b="b"/>
              <a:pathLst>
                <a:path w="2783788" h="2709333">
                  <a:moveTo>
                    <a:pt x="0" y="0"/>
                  </a:moveTo>
                  <a:lnTo>
                    <a:pt x="2783788" y="0"/>
                  </a:lnTo>
                  <a:lnTo>
                    <a:pt x="2783788" y="2709333"/>
                  </a:lnTo>
                  <a:lnTo>
                    <a:pt x="0" y="2709333"/>
                  </a:lnTo>
                  <a:close/>
                </a:path>
              </a:pathLst>
            </a:custGeom>
            <a:solidFill>
              <a:srgbClr val="7A60AA"/>
            </a:solidFill>
          </p:spPr>
          <p:txBody>
            <a:bodyPr/>
            <a:lstStyle/>
            <a:p>
              <a:endParaRPr lang="en-US"/>
            </a:p>
          </p:txBody>
        </p:sp>
        <p:sp>
          <p:nvSpPr>
            <p:cNvPr id="10" name="TextBox 10"/>
            <p:cNvSpPr txBox="1"/>
            <p:nvPr/>
          </p:nvSpPr>
          <p:spPr>
            <a:xfrm>
              <a:off x="0" y="-47625"/>
              <a:ext cx="2783788" cy="2756958"/>
            </a:xfrm>
            <a:prstGeom prst="rect">
              <a:avLst/>
            </a:prstGeom>
          </p:spPr>
          <p:txBody>
            <a:bodyPr lIns="25400" tIns="25400" rIns="25400" bIns="25400" rtlCol="0" anchor="ctr"/>
            <a:lstStyle/>
            <a:p>
              <a:pPr algn="ctr" defTabSz="457200">
                <a:lnSpc>
                  <a:spcPts val="1240"/>
                </a:lnSpc>
              </a:pPr>
              <a:endParaRPr sz="900">
                <a:solidFill>
                  <a:prstClr val="black"/>
                </a:solidFill>
                <a:latin typeface="Calibri"/>
              </a:endParaRPr>
            </a:p>
          </p:txBody>
        </p:sp>
      </p:grpSp>
      <p:grpSp>
        <p:nvGrpSpPr>
          <p:cNvPr id="11" name="Group 11"/>
          <p:cNvGrpSpPr/>
          <p:nvPr/>
        </p:nvGrpSpPr>
        <p:grpSpPr>
          <a:xfrm>
            <a:off x="514350" y="2144813"/>
            <a:ext cx="4364793" cy="2597952"/>
            <a:chOff x="0" y="66675"/>
            <a:chExt cx="11639446" cy="6927870"/>
          </a:xfrm>
        </p:grpSpPr>
        <p:sp>
          <p:nvSpPr>
            <p:cNvPr id="12" name="TextBox 12"/>
            <p:cNvSpPr txBox="1"/>
            <p:nvPr/>
          </p:nvSpPr>
          <p:spPr>
            <a:xfrm>
              <a:off x="1949541" y="66675"/>
              <a:ext cx="7740364" cy="991725"/>
            </a:xfrm>
            <a:prstGeom prst="rect">
              <a:avLst/>
            </a:prstGeom>
          </p:spPr>
          <p:txBody>
            <a:bodyPr lIns="0" tIns="0" rIns="0" bIns="0" rtlCol="0" anchor="t">
              <a:spAutoFit/>
            </a:bodyPr>
            <a:lstStyle/>
            <a:p>
              <a:pPr algn="ctr" defTabSz="457200">
                <a:lnSpc>
                  <a:spcPts val="2940"/>
                </a:lnSpc>
              </a:pPr>
              <a:r>
                <a:rPr lang="en-US" sz="2800">
                  <a:solidFill>
                    <a:srgbClr val="FFFFFF"/>
                  </a:solidFill>
                  <a:latin typeface="Roboto Condensed"/>
                </a:rPr>
                <a:t>Voter ID Assistance </a:t>
              </a:r>
            </a:p>
          </p:txBody>
        </p:sp>
        <p:sp>
          <p:nvSpPr>
            <p:cNvPr id="13" name="TextBox 13"/>
            <p:cNvSpPr txBox="1"/>
            <p:nvPr/>
          </p:nvSpPr>
          <p:spPr>
            <a:xfrm>
              <a:off x="0" y="2364301"/>
              <a:ext cx="11312270"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Getting ID costs money and can take a lot of time </a:t>
              </a:r>
            </a:p>
          </p:txBody>
        </p:sp>
        <p:sp>
          <p:nvSpPr>
            <p:cNvPr id="14" name="TextBox 14"/>
            <p:cNvSpPr txBox="1"/>
            <p:nvPr/>
          </p:nvSpPr>
          <p:spPr>
            <a:xfrm>
              <a:off x="0" y="3546199"/>
              <a:ext cx="11639446" cy="1126293"/>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VoteRiders helps voters track down key documents and secure the ID need to cast a ballot that counts</a:t>
              </a:r>
            </a:p>
          </p:txBody>
        </p:sp>
        <p:sp>
          <p:nvSpPr>
            <p:cNvPr id="15" name="TextBox 15"/>
            <p:cNvSpPr txBox="1"/>
            <p:nvPr/>
          </p:nvSpPr>
          <p:spPr>
            <a:xfrm>
              <a:off x="0" y="5286897"/>
              <a:ext cx="11010262" cy="1707648"/>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We cover the cost of vital documents, arrange transportation to ID-issuing offices, and provide pro bono legal assistance if necessary </a:t>
              </a:r>
            </a:p>
          </p:txBody>
        </p:sp>
      </p:grpSp>
      <p:sp>
        <p:nvSpPr>
          <p:cNvPr id="16" name="Freeform 16"/>
          <p:cNvSpPr/>
          <p:nvPr/>
        </p:nvSpPr>
        <p:spPr>
          <a:xfrm>
            <a:off x="324034" y="1146303"/>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A60AA"/>
        </a:solidFill>
        <a:effectLst/>
      </p:bgPr>
    </p:bg>
    <p:spTree>
      <p:nvGrpSpPr>
        <p:cNvPr id="1" name=""/>
        <p:cNvGrpSpPr/>
        <p:nvPr/>
      </p:nvGrpSpPr>
      <p:grpSpPr>
        <a:xfrm>
          <a:off x="0" y="0"/>
          <a:ext cx="0" cy="0"/>
          <a:chOff x="0" y="0"/>
          <a:chExt cx="0" cy="0"/>
        </a:xfrm>
      </p:grpSpPr>
      <p:sp>
        <p:nvSpPr>
          <p:cNvPr id="2" name="Freeform 2"/>
          <p:cNvSpPr/>
          <p:nvPr/>
        </p:nvSpPr>
        <p:spPr>
          <a:xfrm>
            <a:off x="0" y="857250"/>
            <a:ext cx="4322226" cy="5200200"/>
          </a:xfrm>
          <a:custGeom>
            <a:avLst/>
            <a:gdLst/>
            <a:ahLst/>
            <a:cxnLst/>
            <a:rect l="l" t="t" r="r" b="b"/>
            <a:pathLst>
              <a:path w="8644452" h="10400400">
                <a:moveTo>
                  <a:pt x="0" y="0"/>
                </a:moveTo>
                <a:lnTo>
                  <a:pt x="8644452" y="0"/>
                </a:lnTo>
                <a:lnTo>
                  <a:pt x="8644452" y="10400400"/>
                </a:lnTo>
                <a:lnTo>
                  <a:pt x="0" y="10400400"/>
                </a:lnTo>
                <a:lnTo>
                  <a:pt x="0" y="0"/>
                </a:lnTo>
                <a:close/>
              </a:path>
            </a:pathLst>
          </a:custGeom>
          <a:blipFill>
            <a:blip r:embed="rId2"/>
            <a:stretch>
              <a:fillRect l="-172" t="-320" r="-262" b="-24895"/>
            </a:stretch>
          </a:blipFill>
        </p:spPr>
        <p:txBody>
          <a:bodyPr/>
          <a:lstStyle/>
          <a:p>
            <a:endParaRPr lang="en-US"/>
          </a:p>
        </p:txBody>
      </p:sp>
      <p:grpSp>
        <p:nvGrpSpPr>
          <p:cNvPr id="3" name="Group 3"/>
          <p:cNvGrpSpPr/>
          <p:nvPr/>
        </p:nvGrpSpPr>
        <p:grpSpPr>
          <a:xfrm>
            <a:off x="4904855" y="1761261"/>
            <a:ext cx="3760777" cy="3356532"/>
            <a:chOff x="0" y="66675"/>
            <a:chExt cx="10028737" cy="8950751"/>
          </a:xfrm>
        </p:grpSpPr>
        <p:sp>
          <p:nvSpPr>
            <p:cNvPr id="4" name="TextBox 4"/>
            <p:cNvSpPr txBox="1"/>
            <p:nvPr/>
          </p:nvSpPr>
          <p:spPr>
            <a:xfrm>
              <a:off x="1144186" y="66675"/>
              <a:ext cx="7740364" cy="991725"/>
            </a:xfrm>
            <a:prstGeom prst="rect">
              <a:avLst/>
            </a:prstGeom>
          </p:spPr>
          <p:txBody>
            <a:bodyPr lIns="0" tIns="0" rIns="0" bIns="0" rtlCol="0" anchor="t">
              <a:spAutoFit/>
            </a:bodyPr>
            <a:lstStyle/>
            <a:p>
              <a:pPr algn="ctr" defTabSz="457200">
                <a:lnSpc>
                  <a:spcPts val="2940"/>
                </a:lnSpc>
              </a:pPr>
              <a:r>
                <a:rPr lang="en-US" sz="2800">
                  <a:solidFill>
                    <a:srgbClr val="FFFFFF"/>
                  </a:solidFill>
                  <a:latin typeface="Roboto Condensed"/>
                </a:rPr>
                <a:t>Voter ID Clinics </a:t>
              </a:r>
            </a:p>
          </p:txBody>
        </p:sp>
        <p:sp>
          <p:nvSpPr>
            <p:cNvPr id="5" name="TextBox 5"/>
            <p:cNvSpPr txBox="1"/>
            <p:nvPr/>
          </p:nvSpPr>
          <p:spPr>
            <a:xfrm>
              <a:off x="0" y="2213296"/>
              <a:ext cx="10028737"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One-on-one assistance for voters </a:t>
              </a:r>
            </a:p>
          </p:txBody>
        </p:sp>
        <p:sp>
          <p:nvSpPr>
            <p:cNvPr id="6" name="TextBox 6"/>
            <p:cNvSpPr txBox="1"/>
            <p:nvPr/>
          </p:nvSpPr>
          <p:spPr>
            <a:xfrm>
              <a:off x="0" y="3353400"/>
              <a:ext cx="9022041" cy="544936"/>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In person and virtual </a:t>
              </a:r>
            </a:p>
          </p:txBody>
        </p:sp>
        <p:sp>
          <p:nvSpPr>
            <p:cNvPr id="7" name="TextBox 7"/>
            <p:cNvSpPr txBox="1"/>
            <p:nvPr/>
          </p:nvSpPr>
          <p:spPr>
            <a:xfrm>
              <a:off x="0" y="4493504"/>
              <a:ext cx="9022041" cy="1126293"/>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VoteRiders covers all costs associated with the ID process </a:t>
              </a:r>
            </a:p>
          </p:txBody>
        </p:sp>
        <p:sp>
          <p:nvSpPr>
            <p:cNvPr id="8" name="TextBox 8"/>
            <p:cNvSpPr txBox="1"/>
            <p:nvPr/>
          </p:nvSpPr>
          <p:spPr>
            <a:xfrm>
              <a:off x="0" y="6192405"/>
              <a:ext cx="10028737" cy="1126293"/>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Clincs can be scheduled on a recurring basis or as a single event </a:t>
              </a:r>
            </a:p>
          </p:txBody>
        </p:sp>
        <p:sp>
          <p:nvSpPr>
            <p:cNvPr id="9" name="TextBox 9"/>
            <p:cNvSpPr txBox="1"/>
            <p:nvPr/>
          </p:nvSpPr>
          <p:spPr>
            <a:xfrm>
              <a:off x="0" y="7891133"/>
              <a:ext cx="9626057" cy="1126293"/>
            </a:xfrm>
            <a:prstGeom prst="rect">
              <a:avLst/>
            </a:prstGeom>
          </p:spPr>
          <p:txBody>
            <a:bodyPr lIns="0" tIns="0" rIns="0" bIns="0" rtlCol="0" anchor="t">
              <a:spAutoFit/>
            </a:bodyPr>
            <a:lstStyle/>
            <a:p>
              <a:pPr marL="302261" lvl="1" indent="-151131" defTabSz="457200">
                <a:lnSpc>
                  <a:spcPts val="1680"/>
                </a:lnSpc>
                <a:buFont typeface="Arial"/>
                <a:buChar char="•"/>
              </a:pPr>
              <a:r>
                <a:rPr lang="en-US" sz="1400">
                  <a:solidFill>
                    <a:srgbClr val="FFFFFF"/>
                  </a:solidFill>
                  <a:latin typeface="Roboto 1"/>
                </a:rPr>
                <a:t>Virtual ID assistance is available on flexible days and times </a:t>
              </a:r>
            </a:p>
          </p:txBody>
        </p:sp>
      </p:grpSp>
      <p:sp>
        <p:nvSpPr>
          <p:cNvPr id="10" name="Freeform 10"/>
          <p:cNvSpPr/>
          <p:nvPr/>
        </p:nvSpPr>
        <p:spPr>
          <a:xfrm>
            <a:off x="7260780" y="1117990"/>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6058155" y="3238755"/>
            <a:ext cx="2339582" cy="2803408"/>
            <a:chOff x="0" y="0"/>
            <a:chExt cx="3632200" cy="4352290"/>
          </a:xfrm>
        </p:grpSpPr>
        <p:sp>
          <p:nvSpPr>
            <p:cNvPr id="3" name="Freeform 3"/>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2"/>
              <a:stretch>
                <a:fillRect l="-6642" t="-54863" r="-6782" b="-26705"/>
              </a:stretch>
            </a:blipFill>
          </p:spPr>
          <p:txBody>
            <a:bodyPr/>
            <a:lstStyle/>
            <a:p>
              <a:endParaRPr lang="en-US"/>
            </a:p>
          </p:txBody>
        </p:sp>
        <p:sp>
          <p:nvSpPr>
            <p:cNvPr id="4" name="Freeform 4"/>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nvGrpSpPr>
          <p:cNvPr id="5" name="Group 5"/>
          <p:cNvGrpSpPr>
            <a:grpSpLocks noChangeAspect="1"/>
          </p:cNvGrpSpPr>
          <p:nvPr/>
        </p:nvGrpSpPr>
        <p:grpSpPr>
          <a:xfrm rot="5400000">
            <a:off x="6058155" y="815837"/>
            <a:ext cx="2339582" cy="2803408"/>
            <a:chOff x="0" y="0"/>
            <a:chExt cx="3632200" cy="4352290"/>
          </a:xfrm>
        </p:grpSpPr>
        <p:sp>
          <p:nvSpPr>
            <p:cNvPr id="6" name="Freeform 6"/>
            <p:cNvSpPr/>
            <p:nvPr/>
          </p:nvSpPr>
          <p:spPr>
            <a:xfrm rot="-5400000">
              <a:off x="-344805" y="375285"/>
              <a:ext cx="4320540" cy="3600450"/>
            </a:xfrm>
            <a:custGeom>
              <a:avLst/>
              <a:gdLst/>
              <a:ahLst/>
              <a:cxnLst/>
              <a:rect l="l" t="t" r="r" b="b"/>
              <a:pathLst>
                <a:path w="4320540" h="3600450">
                  <a:moveTo>
                    <a:pt x="4320540" y="0"/>
                  </a:moveTo>
                  <a:lnTo>
                    <a:pt x="4320540" y="3600450"/>
                  </a:lnTo>
                  <a:lnTo>
                    <a:pt x="0" y="3600450"/>
                  </a:lnTo>
                  <a:lnTo>
                    <a:pt x="0" y="0"/>
                  </a:lnTo>
                  <a:close/>
                </a:path>
              </a:pathLst>
            </a:custGeom>
            <a:blipFill>
              <a:blip r:embed="rId3"/>
              <a:stretch>
                <a:fillRect t="-44374" b="-15624"/>
              </a:stretch>
            </a:blipFill>
          </p:spPr>
          <p:txBody>
            <a:bodyPr/>
            <a:lstStyle/>
            <a:p>
              <a:endParaRPr lang="en-US"/>
            </a:p>
          </p:txBody>
        </p:sp>
        <p:sp>
          <p:nvSpPr>
            <p:cNvPr id="7" name="Freeform 7"/>
            <p:cNvSpPr/>
            <p:nvPr/>
          </p:nvSpPr>
          <p:spPr>
            <a:xfrm>
              <a:off x="0" y="0"/>
              <a:ext cx="3632200" cy="4352290"/>
            </a:xfrm>
            <a:custGeom>
              <a:avLst/>
              <a:gdLst/>
              <a:ahLst/>
              <a:cxnLst/>
              <a:rect l="l" t="t" r="r" b="b"/>
              <a:pathLst>
                <a:path w="3632200" h="435229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txBody>
            <a:bodyPr/>
            <a:lstStyle/>
            <a:p>
              <a:endParaRPr lang="en-US"/>
            </a:p>
          </p:txBody>
        </p:sp>
      </p:grpSp>
      <p:grpSp>
        <p:nvGrpSpPr>
          <p:cNvPr id="8" name="Group 8"/>
          <p:cNvGrpSpPr/>
          <p:nvPr/>
        </p:nvGrpSpPr>
        <p:grpSpPr>
          <a:xfrm>
            <a:off x="0" y="857250"/>
            <a:ext cx="5284847" cy="5143500"/>
            <a:chOff x="0" y="0"/>
            <a:chExt cx="2783788" cy="2709333"/>
          </a:xfrm>
        </p:grpSpPr>
        <p:sp>
          <p:nvSpPr>
            <p:cNvPr id="9" name="Freeform 9"/>
            <p:cNvSpPr/>
            <p:nvPr/>
          </p:nvSpPr>
          <p:spPr>
            <a:xfrm>
              <a:off x="0" y="0"/>
              <a:ext cx="2783788" cy="2709333"/>
            </a:xfrm>
            <a:custGeom>
              <a:avLst/>
              <a:gdLst/>
              <a:ahLst/>
              <a:cxnLst/>
              <a:rect l="l" t="t" r="r" b="b"/>
              <a:pathLst>
                <a:path w="2783788" h="2709333">
                  <a:moveTo>
                    <a:pt x="0" y="0"/>
                  </a:moveTo>
                  <a:lnTo>
                    <a:pt x="2783788" y="0"/>
                  </a:lnTo>
                  <a:lnTo>
                    <a:pt x="2783788" y="2709333"/>
                  </a:lnTo>
                  <a:lnTo>
                    <a:pt x="0" y="2709333"/>
                  </a:lnTo>
                  <a:close/>
                </a:path>
              </a:pathLst>
            </a:custGeom>
            <a:solidFill>
              <a:srgbClr val="7A60AA"/>
            </a:solidFill>
          </p:spPr>
          <p:txBody>
            <a:bodyPr/>
            <a:lstStyle/>
            <a:p>
              <a:endParaRPr lang="en-US"/>
            </a:p>
          </p:txBody>
        </p:sp>
        <p:sp>
          <p:nvSpPr>
            <p:cNvPr id="10" name="TextBox 10"/>
            <p:cNvSpPr txBox="1"/>
            <p:nvPr/>
          </p:nvSpPr>
          <p:spPr>
            <a:xfrm>
              <a:off x="0" y="-47625"/>
              <a:ext cx="2783788" cy="2756958"/>
            </a:xfrm>
            <a:prstGeom prst="rect">
              <a:avLst/>
            </a:prstGeom>
          </p:spPr>
          <p:txBody>
            <a:bodyPr lIns="25400" tIns="25400" rIns="25400" bIns="25400" rtlCol="0" anchor="ctr"/>
            <a:lstStyle/>
            <a:p>
              <a:pPr algn="ctr" defTabSz="457200">
                <a:lnSpc>
                  <a:spcPts val="1240"/>
                </a:lnSpc>
              </a:pPr>
              <a:endParaRPr sz="900">
                <a:solidFill>
                  <a:prstClr val="black"/>
                </a:solidFill>
                <a:latin typeface="Calibri"/>
              </a:endParaRPr>
            </a:p>
          </p:txBody>
        </p:sp>
      </p:grpSp>
      <p:sp>
        <p:nvSpPr>
          <p:cNvPr id="11" name="Freeform 11"/>
          <p:cNvSpPr/>
          <p:nvPr/>
        </p:nvSpPr>
        <p:spPr>
          <a:xfrm>
            <a:off x="229656" y="1047750"/>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866605" y="1645597"/>
            <a:ext cx="3551639" cy="3591810"/>
            <a:chOff x="0" y="66675"/>
            <a:chExt cx="9471036" cy="9578160"/>
          </a:xfrm>
        </p:grpSpPr>
        <p:sp>
          <p:nvSpPr>
            <p:cNvPr id="13" name="Freeform 13"/>
            <p:cNvSpPr/>
            <p:nvPr/>
          </p:nvSpPr>
          <p:spPr>
            <a:xfrm>
              <a:off x="0" y="8265211"/>
              <a:ext cx="1550139" cy="1379624"/>
            </a:xfrm>
            <a:custGeom>
              <a:avLst/>
              <a:gdLst/>
              <a:ahLst/>
              <a:cxnLst/>
              <a:rect l="l" t="t" r="r" b="b"/>
              <a:pathLst>
                <a:path w="1550139" h="1379624">
                  <a:moveTo>
                    <a:pt x="0" y="0"/>
                  </a:moveTo>
                  <a:lnTo>
                    <a:pt x="1550139" y="0"/>
                  </a:lnTo>
                  <a:lnTo>
                    <a:pt x="1550139" y="1379623"/>
                  </a:lnTo>
                  <a:lnTo>
                    <a:pt x="0" y="13796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p:cNvGrpSpPr/>
            <p:nvPr/>
          </p:nvGrpSpPr>
          <p:grpSpPr>
            <a:xfrm>
              <a:off x="76944" y="9005822"/>
              <a:ext cx="498300" cy="4983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60AA"/>
              </a:solidFill>
            </p:spPr>
            <p:txBody>
              <a:bodyPr/>
              <a:lstStyle/>
              <a:p>
                <a:endParaRPr lang="en-US"/>
              </a:p>
            </p:txBody>
          </p:sp>
          <p:sp>
            <p:nvSpPr>
              <p:cNvPr id="16" name="TextBox 16"/>
              <p:cNvSpPr txBox="1"/>
              <p:nvPr/>
            </p:nvSpPr>
            <p:spPr>
              <a:xfrm>
                <a:off x="76200" y="38100"/>
                <a:ext cx="660400" cy="698500"/>
              </a:xfrm>
              <a:prstGeom prst="rect">
                <a:avLst/>
              </a:prstGeom>
            </p:spPr>
            <p:txBody>
              <a:bodyPr lIns="25400" tIns="25400" rIns="25400" bIns="25400" rtlCol="0" anchor="ctr"/>
              <a:lstStyle/>
              <a:p>
                <a:pPr algn="ctr" defTabSz="457200">
                  <a:lnSpc>
                    <a:spcPts val="1435"/>
                  </a:lnSpc>
                </a:pPr>
                <a:endParaRPr sz="900">
                  <a:solidFill>
                    <a:prstClr val="black"/>
                  </a:solidFill>
                  <a:latin typeface="Calibri"/>
                </a:endParaRPr>
              </a:p>
            </p:txBody>
          </p:sp>
        </p:grpSp>
        <p:sp>
          <p:nvSpPr>
            <p:cNvPr id="17" name="TextBox 17"/>
            <p:cNvSpPr txBox="1"/>
            <p:nvPr/>
          </p:nvSpPr>
          <p:spPr>
            <a:xfrm>
              <a:off x="2033144" y="8377171"/>
              <a:ext cx="6955655" cy="1126293"/>
            </a:xfrm>
            <a:prstGeom prst="rect">
              <a:avLst/>
            </a:prstGeom>
          </p:spPr>
          <p:txBody>
            <a:bodyPr lIns="0" tIns="0" rIns="0" bIns="0" rtlCol="0" anchor="t">
              <a:spAutoFit/>
            </a:bodyPr>
            <a:lstStyle/>
            <a:p>
              <a:pPr defTabSz="457200">
                <a:lnSpc>
                  <a:spcPts val="1680"/>
                </a:lnSpc>
              </a:pPr>
              <a:r>
                <a:rPr lang="en-US" sz="1400">
                  <a:solidFill>
                    <a:srgbClr val="FFFFFF"/>
                  </a:solidFill>
                  <a:latin typeface="Roboto 1"/>
                </a:rPr>
                <a:t>Sharing our Voter ID Info Cards or Helpline number  </a:t>
              </a:r>
            </a:p>
          </p:txBody>
        </p:sp>
        <p:sp>
          <p:nvSpPr>
            <p:cNvPr id="18" name="Freeform 18"/>
            <p:cNvSpPr/>
            <p:nvPr/>
          </p:nvSpPr>
          <p:spPr>
            <a:xfrm>
              <a:off x="0" y="6843425"/>
              <a:ext cx="1676168" cy="754276"/>
            </a:xfrm>
            <a:custGeom>
              <a:avLst/>
              <a:gdLst/>
              <a:ahLst/>
              <a:cxnLst/>
              <a:rect l="l" t="t" r="r" b="b"/>
              <a:pathLst>
                <a:path w="1676168" h="754276">
                  <a:moveTo>
                    <a:pt x="0" y="0"/>
                  </a:moveTo>
                  <a:lnTo>
                    <a:pt x="1676168" y="0"/>
                  </a:lnTo>
                  <a:lnTo>
                    <a:pt x="1676168" y="754276"/>
                  </a:lnTo>
                  <a:lnTo>
                    <a:pt x="0" y="754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2159176" y="6891843"/>
              <a:ext cx="5772791" cy="570584"/>
            </a:xfrm>
            <a:prstGeom prst="rect">
              <a:avLst/>
            </a:prstGeom>
          </p:spPr>
          <p:txBody>
            <a:bodyPr lIns="0" tIns="0" rIns="0" bIns="0" rtlCol="0" anchor="t">
              <a:spAutoFit/>
            </a:bodyPr>
            <a:lstStyle/>
            <a:p>
              <a:pPr defTabSz="457200">
                <a:lnSpc>
                  <a:spcPts val="1820"/>
                </a:lnSpc>
              </a:pPr>
              <a:r>
                <a:rPr lang="en-US" sz="1400">
                  <a:solidFill>
                    <a:srgbClr val="FFFFFF"/>
                  </a:solidFill>
                  <a:latin typeface="Roboto 1"/>
                </a:rPr>
                <a:t>VoteRiders.org/FreeHelp </a:t>
              </a:r>
            </a:p>
          </p:txBody>
        </p:sp>
        <p:sp>
          <p:nvSpPr>
            <p:cNvPr id="20" name="Freeform 20"/>
            <p:cNvSpPr/>
            <p:nvPr/>
          </p:nvSpPr>
          <p:spPr>
            <a:xfrm>
              <a:off x="0" y="4639220"/>
              <a:ext cx="1536694" cy="1536694"/>
            </a:xfrm>
            <a:custGeom>
              <a:avLst/>
              <a:gdLst/>
              <a:ahLst/>
              <a:cxnLst/>
              <a:rect l="l" t="t" r="r" b="b"/>
              <a:pathLst>
                <a:path w="1536694" h="1536694">
                  <a:moveTo>
                    <a:pt x="0" y="0"/>
                  </a:moveTo>
                  <a:lnTo>
                    <a:pt x="1536694" y="0"/>
                  </a:lnTo>
                  <a:lnTo>
                    <a:pt x="1536694" y="1536695"/>
                  </a:lnTo>
                  <a:lnTo>
                    <a:pt x="0" y="15366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1"/>
            <p:cNvSpPr txBox="1"/>
            <p:nvPr/>
          </p:nvSpPr>
          <p:spPr>
            <a:xfrm>
              <a:off x="2019701" y="4774051"/>
              <a:ext cx="6351639" cy="1186139"/>
            </a:xfrm>
            <a:prstGeom prst="rect">
              <a:avLst/>
            </a:prstGeom>
          </p:spPr>
          <p:txBody>
            <a:bodyPr lIns="0" tIns="0" rIns="0" bIns="0" rtlCol="0" anchor="t">
              <a:spAutoFit/>
            </a:bodyPr>
            <a:lstStyle/>
            <a:p>
              <a:pPr defTabSz="457200">
                <a:lnSpc>
                  <a:spcPts val="1820"/>
                </a:lnSpc>
              </a:pPr>
              <a:r>
                <a:rPr lang="en-US" sz="1400">
                  <a:solidFill>
                    <a:srgbClr val="FFFFFF"/>
                  </a:solidFill>
                  <a:latin typeface="Roboto 1"/>
                </a:rPr>
                <a:t>Partner referral form through VoteRiders.org/IDform</a:t>
              </a:r>
            </a:p>
          </p:txBody>
        </p:sp>
        <p:sp>
          <p:nvSpPr>
            <p:cNvPr id="22" name="TextBox 22"/>
            <p:cNvSpPr txBox="1"/>
            <p:nvPr/>
          </p:nvSpPr>
          <p:spPr>
            <a:xfrm>
              <a:off x="0" y="2938504"/>
              <a:ext cx="9471036" cy="1126293"/>
            </a:xfrm>
            <a:prstGeom prst="rect">
              <a:avLst/>
            </a:prstGeom>
          </p:spPr>
          <p:txBody>
            <a:bodyPr lIns="0" tIns="0" rIns="0" bIns="0" rtlCol="0" anchor="t">
              <a:spAutoFit/>
            </a:bodyPr>
            <a:lstStyle/>
            <a:p>
              <a:pPr defTabSz="457200">
                <a:lnSpc>
                  <a:spcPts val="1680"/>
                </a:lnSpc>
              </a:pPr>
              <a:r>
                <a:rPr lang="en-US" sz="1400" spc="7">
                  <a:solidFill>
                    <a:srgbClr val="FFFFFF"/>
                  </a:solidFill>
                  <a:latin typeface="Roboto 1"/>
                </a:rPr>
                <a:t>Partners can refer voters to VoteRiders and get a case started through: </a:t>
              </a:r>
            </a:p>
          </p:txBody>
        </p:sp>
        <p:sp>
          <p:nvSpPr>
            <p:cNvPr id="23" name="TextBox 23"/>
            <p:cNvSpPr txBox="1"/>
            <p:nvPr/>
          </p:nvSpPr>
          <p:spPr>
            <a:xfrm>
              <a:off x="865336" y="66675"/>
              <a:ext cx="7740364" cy="1983448"/>
            </a:xfrm>
            <a:prstGeom prst="rect">
              <a:avLst/>
            </a:prstGeom>
          </p:spPr>
          <p:txBody>
            <a:bodyPr lIns="0" tIns="0" rIns="0" bIns="0" rtlCol="0" anchor="t">
              <a:spAutoFit/>
            </a:bodyPr>
            <a:lstStyle/>
            <a:p>
              <a:pPr algn="ctr" defTabSz="457200">
                <a:lnSpc>
                  <a:spcPts val="2940"/>
                </a:lnSpc>
              </a:pPr>
              <a:r>
                <a:rPr lang="en-US" sz="2800">
                  <a:solidFill>
                    <a:srgbClr val="FFFFFF"/>
                  </a:solidFill>
                  <a:latin typeface="Roboto Condensed"/>
                </a:rPr>
                <a:t>How to Refer Voters for ID Assistance </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437226"/>
            <a:ext cx="10396350" cy="5983548"/>
            <a:chOff x="0" y="0"/>
            <a:chExt cx="27723600" cy="15956129"/>
          </a:xfrm>
        </p:grpSpPr>
        <p:sp>
          <p:nvSpPr>
            <p:cNvPr id="3" name="Freeform 3"/>
            <p:cNvSpPr/>
            <p:nvPr/>
          </p:nvSpPr>
          <p:spPr>
            <a:xfrm>
              <a:off x="0" y="0"/>
              <a:ext cx="13991464" cy="14836064"/>
            </a:xfrm>
            <a:custGeom>
              <a:avLst/>
              <a:gdLst/>
              <a:ahLst/>
              <a:cxnLst/>
              <a:rect l="l" t="t" r="r" b="b"/>
              <a:pathLst>
                <a:path w="13991464" h="14836064">
                  <a:moveTo>
                    <a:pt x="0" y="0"/>
                  </a:moveTo>
                  <a:lnTo>
                    <a:pt x="13991464" y="0"/>
                  </a:lnTo>
                  <a:lnTo>
                    <a:pt x="13991464" y="14836064"/>
                  </a:lnTo>
                  <a:lnTo>
                    <a:pt x="0" y="14836064"/>
                  </a:lnTo>
                  <a:lnTo>
                    <a:pt x="0" y="0"/>
                  </a:lnTo>
                  <a:close/>
                </a:path>
              </a:pathLst>
            </a:custGeom>
            <a:blipFill>
              <a:blip r:embed="rId2">
                <a:extLst>
                  <a:ext uri="{96DAC541-7B7A-43D3-8B79-37D633B846F1}">
                    <asvg:svgBlip xmlns:asvg="http://schemas.microsoft.com/office/drawing/2016/SVG/main" r:embed="rId3"/>
                  </a:ext>
                </a:extLst>
              </a:blip>
              <a:stretch>
                <a:fillRect r="-6036"/>
              </a:stretch>
            </a:blipFill>
          </p:spPr>
          <p:txBody>
            <a:bodyPr/>
            <a:lstStyle/>
            <a:p>
              <a:endParaRPr lang="en-US"/>
            </a:p>
          </p:txBody>
        </p:sp>
        <p:sp>
          <p:nvSpPr>
            <p:cNvPr id="4" name="Freeform 4"/>
            <p:cNvSpPr/>
            <p:nvPr/>
          </p:nvSpPr>
          <p:spPr>
            <a:xfrm>
              <a:off x="13815293" y="1120064"/>
              <a:ext cx="13908307" cy="14836064"/>
            </a:xfrm>
            <a:custGeom>
              <a:avLst/>
              <a:gdLst/>
              <a:ahLst/>
              <a:cxnLst/>
              <a:rect l="l" t="t" r="r" b="b"/>
              <a:pathLst>
                <a:path w="13908307" h="14836064">
                  <a:moveTo>
                    <a:pt x="0" y="0"/>
                  </a:moveTo>
                  <a:lnTo>
                    <a:pt x="13908307" y="0"/>
                  </a:lnTo>
                  <a:lnTo>
                    <a:pt x="13908307" y="14836065"/>
                  </a:lnTo>
                  <a:lnTo>
                    <a:pt x="0" y="14836065"/>
                  </a:lnTo>
                  <a:lnTo>
                    <a:pt x="0" y="0"/>
                  </a:lnTo>
                  <a:close/>
                </a:path>
              </a:pathLst>
            </a:custGeom>
            <a:blipFill>
              <a:blip r:embed="rId2">
                <a:extLst>
                  <a:ext uri="{96DAC541-7B7A-43D3-8B79-37D633B846F1}">
                    <asvg:svgBlip xmlns:asvg="http://schemas.microsoft.com/office/drawing/2016/SVG/main" r:embed="rId3"/>
                  </a:ext>
                </a:extLst>
              </a:blip>
              <a:stretch>
                <a:fillRect l="-6670"/>
              </a:stretch>
            </a:blipFill>
          </p:spPr>
          <p:txBody>
            <a:bodyPr/>
            <a:lstStyle/>
            <a:p>
              <a:endParaRPr lang="en-US"/>
            </a:p>
          </p:txBody>
        </p:sp>
      </p:grpSp>
      <p:grpSp>
        <p:nvGrpSpPr>
          <p:cNvPr id="5" name="Group 5"/>
          <p:cNvGrpSpPr/>
          <p:nvPr/>
        </p:nvGrpSpPr>
        <p:grpSpPr>
          <a:xfrm>
            <a:off x="702470" y="2307296"/>
            <a:ext cx="4628335" cy="961263"/>
            <a:chOff x="0" y="0"/>
            <a:chExt cx="6983364" cy="1450380"/>
          </a:xfrm>
        </p:grpSpPr>
        <p:sp>
          <p:nvSpPr>
            <p:cNvPr id="6" name="Freeform 6"/>
            <p:cNvSpPr/>
            <p:nvPr/>
          </p:nvSpPr>
          <p:spPr>
            <a:xfrm>
              <a:off x="0" y="0"/>
              <a:ext cx="6983364" cy="1450380"/>
            </a:xfrm>
            <a:custGeom>
              <a:avLst/>
              <a:gdLst/>
              <a:ahLst/>
              <a:cxnLst/>
              <a:rect l="l" t="t" r="r" b="b"/>
              <a:pathLst>
                <a:path w="6983364" h="1450380">
                  <a:moveTo>
                    <a:pt x="25091" y="0"/>
                  </a:moveTo>
                  <a:lnTo>
                    <a:pt x="6958274" y="0"/>
                  </a:lnTo>
                  <a:cubicBezTo>
                    <a:pt x="6972131" y="0"/>
                    <a:pt x="6983364" y="11234"/>
                    <a:pt x="6983364" y="25091"/>
                  </a:cubicBezTo>
                  <a:lnTo>
                    <a:pt x="6983364" y="1425290"/>
                  </a:lnTo>
                  <a:cubicBezTo>
                    <a:pt x="6983364" y="1431944"/>
                    <a:pt x="6980721" y="1438326"/>
                    <a:pt x="6976015" y="1443031"/>
                  </a:cubicBezTo>
                  <a:cubicBezTo>
                    <a:pt x="6971310" y="1447737"/>
                    <a:pt x="6964928" y="1450380"/>
                    <a:pt x="6958274" y="1450380"/>
                  </a:cubicBezTo>
                  <a:lnTo>
                    <a:pt x="25091" y="1450380"/>
                  </a:lnTo>
                  <a:cubicBezTo>
                    <a:pt x="11234" y="1450380"/>
                    <a:pt x="0" y="1439147"/>
                    <a:pt x="0" y="1425290"/>
                  </a:cubicBezTo>
                  <a:lnTo>
                    <a:pt x="0" y="25091"/>
                  </a:lnTo>
                  <a:cubicBezTo>
                    <a:pt x="0" y="11234"/>
                    <a:pt x="11234" y="0"/>
                    <a:pt x="25091" y="0"/>
                  </a:cubicBezTo>
                  <a:close/>
                </a:path>
              </a:pathLst>
            </a:custGeom>
            <a:solidFill>
              <a:srgbClr val="FEFEFE"/>
            </a:solidFill>
            <a:ln w="28575" cap="rnd">
              <a:solidFill>
                <a:srgbClr val="292668"/>
              </a:solidFill>
              <a:prstDash val="solid"/>
              <a:round/>
            </a:ln>
          </p:spPr>
          <p:txBody>
            <a:bodyPr/>
            <a:lstStyle/>
            <a:p>
              <a:endParaRPr lang="en-US"/>
            </a:p>
          </p:txBody>
        </p:sp>
        <p:sp>
          <p:nvSpPr>
            <p:cNvPr id="7" name="TextBox 7"/>
            <p:cNvSpPr txBox="1"/>
            <p:nvPr/>
          </p:nvSpPr>
          <p:spPr>
            <a:xfrm>
              <a:off x="0" y="-76200"/>
              <a:ext cx="6983364" cy="1526580"/>
            </a:xfrm>
            <a:prstGeom prst="rect">
              <a:avLst/>
            </a:prstGeom>
          </p:spPr>
          <p:txBody>
            <a:bodyPr lIns="95250" tIns="95250" rIns="95250" bIns="95250" rtlCol="0" anchor="ctr"/>
            <a:lstStyle/>
            <a:p>
              <a:pPr defTabSz="457200">
                <a:lnSpc>
                  <a:spcPts val="1960"/>
                </a:lnSpc>
              </a:pPr>
              <a:endParaRPr sz="900">
                <a:solidFill>
                  <a:prstClr val="black"/>
                </a:solidFill>
                <a:latin typeface="Calibri"/>
              </a:endParaRPr>
            </a:p>
          </p:txBody>
        </p:sp>
      </p:grpSp>
      <p:grpSp>
        <p:nvGrpSpPr>
          <p:cNvPr id="8" name="Group 8"/>
          <p:cNvGrpSpPr/>
          <p:nvPr/>
        </p:nvGrpSpPr>
        <p:grpSpPr>
          <a:xfrm>
            <a:off x="768784" y="4176669"/>
            <a:ext cx="4504119" cy="442186"/>
            <a:chOff x="0" y="0"/>
            <a:chExt cx="12010984" cy="1179163"/>
          </a:xfrm>
        </p:grpSpPr>
        <p:grpSp>
          <p:nvGrpSpPr>
            <p:cNvPr id="9" name="Group 9"/>
            <p:cNvGrpSpPr/>
            <p:nvPr/>
          </p:nvGrpSpPr>
          <p:grpSpPr>
            <a:xfrm>
              <a:off x="0" y="0"/>
              <a:ext cx="12010984" cy="1179163"/>
              <a:chOff x="0" y="0"/>
              <a:chExt cx="6795944" cy="667183"/>
            </a:xfrm>
          </p:grpSpPr>
          <p:sp>
            <p:nvSpPr>
              <p:cNvPr id="10" name="Freeform 10"/>
              <p:cNvSpPr/>
              <p:nvPr/>
            </p:nvSpPr>
            <p:spPr>
              <a:xfrm>
                <a:off x="0" y="0"/>
                <a:ext cx="6795944" cy="667183"/>
              </a:xfrm>
              <a:custGeom>
                <a:avLst/>
                <a:gdLst/>
                <a:ahLst/>
                <a:cxnLst/>
                <a:rect l="l" t="t" r="r" b="b"/>
                <a:pathLst>
                  <a:path w="6795944" h="667183">
                    <a:moveTo>
                      <a:pt x="25783" y="0"/>
                    </a:moveTo>
                    <a:lnTo>
                      <a:pt x="6770161" y="0"/>
                    </a:lnTo>
                    <a:cubicBezTo>
                      <a:pt x="6777000" y="0"/>
                      <a:pt x="6783557" y="2716"/>
                      <a:pt x="6788393" y="7552"/>
                    </a:cubicBezTo>
                    <a:cubicBezTo>
                      <a:pt x="6793228" y="12387"/>
                      <a:pt x="6795944" y="18945"/>
                      <a:pt x="6795944" y="25783"/>
                    </a:cubicBezTo>
                    <a:lnTo>
                      <a:pt x="6795944" y="641401"/>
                    </a:lnTo>
                    <a:cubicBezTo>
                      <a:pt x="6795944" y="648239"/>
                      <a:pt x="6793228" y="654796"/>
                      <a:pt x="6788393" y="659632"/>
                    </a:cubicBezTo>
                    <a:cubicBezTo>
                      <a:pt x="6783557" y="664467"/>
                      <a:pt x="6777000" y="667183"/>
                      <a:pt x="6770161" y="667183"/>
                    </a:cubicBezTo>
                    <a:lnTo>
                      <a:pt x="25783" y="667183"/>
                    </a:lnTo>
                    <a:cubicBezTo>
                      <a:pt x="18945" y="667183"/>
                      <a:pt x="12387" y="664467"/>
                      <a:pt x="7552" y="659632"/>
                    </a:cubicBezTo>
                    <a:cubicBezTo>
                      <a:pt x="2716" y="654796"/>
                      <a:pt x="0" y="648239"/>
                      <a:pt x="0" y="641401"/>
                    </a:cubicBezTo>
                    <a:lnTo>
                      <a:pt x="0" y="25783"/>
                    </a:lnTo>
                    <a:cubicBezTo>
                      <a:pt x="0" y="18945"/>
                      <a:pt x="2716" y="12387"/>
                      <a:pt x="7552" y="7552"/>
                    </a:cubicBezTo>
                    <a:cubicBezTo>
                      <a:pt x="12387" y="2716"/>
                      <a:pt x="18945" y="0"/>
                      <a:pt x="25783" y="0"/>
                    </a:cubicBezTo>
                    <a:close/>
                  </a:path>
                </a:pathLst>
              </a:custGeom>
              <a:solidFill>
                <a:srgbClr val="FEFEFE"/>
              </a:solidFill>
              <a:ln w="28575" cap="rnd">
                <a:solidFill>
                  <a:srgbClr val="292668"/>
                </a:solidFill>
                <a:prstDash val="solid"/>
                <a:round/>
              </a:ln>
            </p:spPr>
            <p:txBody>
              <a:bodyPr/>
              <a:lstStyle/>
              <a:p>
                <a:endParaRPr lang="en-US"/>
              </a:p>
            </p:txBody>
          </p:sp>
          <p:sp>
            <p:nvSpPr>
              <p:cNvPr id="11" name="TextBox 11"/>
              <p:cNvSpPr txBox="1"/>
              <p:nvPr/>
            </p:nvSpPr>
            <p:spPr>
              <a:xfrm>
                <a:off x="0" y="-76200"/>
                <a:ext cx="6795944" cy="743383"/>
              </a:xfrm>
              <a:prstGeom prst="rect">
                <a:avLst/>
              </a:prstGeom>
            </p:spPr>
            <p:txBody>
              <a:bodyPr lIns="95250" tIns="95250" rIns="95250" bIns="95250" rtlCol="0" anchor="ctr"/>
              <a:lstStyle/>
              <a:p>
                <a:pPr defTabSz="457200">
                  <a:lnSpc>
                    <a:spcPts val="1960"/>
                  </a:lnSpc>
                </a:pPr>
                <a:endParaRPr sz="900">
                  <a:solidFill>
                    <a:prstClr val="black"/>
                  </a:solidFill>
                  <a:latin typeface="Calibri"/>
                </a:endParaRPr>
              </a:p>
            </p:txBody>
          </p:sp>
        </p:grpSp>
        <p:sp>
          <p:nvSpPr>
            <p:cNvPr id="12" name="TextBox 12"/>
            <p:cNvSpPr txBox="1"/>
            <p:nvPr/>
          </p:nvSpPr>
          <p:spPr>
            <a:xfrm>
              <a:off x="331243" y="260864"/>
              <a:ext cx="10798885" cy="570584"/>
            </a:xfrm>
            <a:prstGeom prst="rect">
              <a:avLst/>
            </a:prstGeom>
          </p:spPr>
          <p:txBody>
            <a:bodyPr lIns="0" tIns="0" rIns="0" bIns="0" rtlCol="0" anchor="t">
              <a:spAutoFit/>
            </a:bodyPr>
            <a:lstStyle/>
            <a:p>
              <a:pPr defTabSz="457200">
                <a:lnSpc>
                  <a:spcPts val="1820"/>
                </a:lnSpc>
              </a:pPr>
              <a:r>
                <a:rPr lang="en-US" sz="1400">
                  <a:solidFill>
                    <a:srgbClr val="292668"/>
                  </a:solidFill>
                  <a:latin typeface="Roboto 1 Bold"/>
                </a:rPr>
                <a:t>Trans and Nonbinary Voters:</a:t>
              </a:r>
              <a:r>
                <a:rPr lang="en-US" sz="1400">
                  <a:solidFill>
                    <a:srgbClr val="292668"/>
                  </a:solidFill>
                  <a:latin typeface="Roboto 1"/>
                </a:rPr>
                <a:t> VoteRiders.org/Pride</a:t>
              </a:r>
            </a:p>
          </p:txBody>
        </p:sp>
      </p:grpSp>
      <p:grpSp>
        <p:nvGrpSpPr>
          <p:cNvPr id="13" name="Group 13"/>
          <p:cNvGrpSpPr/>
          <p:nvPr/>
        </p:nvGrpSpPr>
        <p:grpSpPr>
          <a:xfrm>
            <a:off x="760371" y="4715318"/>
            <a:ext cx="3532031" cy="442186"/>
            <a:chOff x="0" y="0"/>
            <a:chExt cx="5329229" cy="667183"/>
          </a:xfrm>
        </p:grpSpPr>
        <p:sp>
          <p:nvSpPr>
            <p:cNvPr id="14" name="Freeform 14"/>
            <p:cNvSpPr/>
            <p:nvPr/>
          </p:nvSpPr>
          <p:spPr>
            <a:xfrm>
              <a:off x="0" y="0"/>
              <a:ext cx="5329229" cy="667183"/>
            </a:xfrm>
            <a:custGeom>
              <a:avLst/>
              <a:gdLst/>
              <a:ahLst/>
              <a:cxnLst/>
              <a:rect l="l" t="t" r="r" b="b"/>
              <a:pathLst>
                <a:path w="5329229" h="667183">
                  <a:moveTo>
                    <a:pt x="32879" y="0"/>
                  </a:moveTo>
                  <a:lnTo>
                    <a:pt x="5296351" y="0"/>
                  </a:lnTo>
                  <a:cubicBezTo>
                    <a:pt x="5305071" y="0"/>
                    <a:pt x="5313433" y="3464"/>
                    <a:pt x="5319599" y="9630"/>
                  </a:cubicBezTo>
                  <a:cubicBezTo>
                    <a:pt x="5325765" y="15796"/>
                    <a:pt x="5329229" y="24159"/>
                    <a:pt x="5329229" y="32879"/>
                  </a:cubicBezTo>
                  <a:lnTo>
                    <a:pt x="5329229" y="634305"/>
                  </a:lnTo>
                  <a:cubicBezTo>
                    <a:pt x="5329229" y="643025"/>
                    <a:pt x="5325765" y="651387"/>
                    <a:pt x="5319599" y="657553"/>
                  </a:cubicBezTo>
                  <a:cubicBezTo>
                    <a:pt x="5313433" y="663719"/>
                    <a:pt x="5305071" y="667183"/>
                    <a:pt x="5296351" y="667183"/>
                  </a:cubicBezTo>
                  <a:lnTo>
                    <a:pt x="32879" y="667183"/>
                  </a:lnTo>
                  <a:cubicBezTo>
                    <a:pt x="24159" y="667183"/>
                    <a:pt x="15796" y="663719"/>
                    <a:pt x="9630" y="657553"/>
                  </a:cubicBezTo>
                  <a:cubicBezTo>
                    <a:pt x="3464" y="651387"/>
                    <a:pt x="0" y="643025"/>
                    <a:pt x="0" y="634305"/>
                  </a:cubicBezTo>
                  <a:lnTo>
                    <a:pt x="0" y="32879"/>
                  </a:lnTo>
                  <a:cubicBezTo>
                    <a:pt x="0" y="24159"/>
                    <a:pt x="3464" y="15796"/>
                    <a:pt x="9630" y="9630"/>
                  </a:cubicBezTo>
                  <a:cubicBezTo>
                    <a:pt x="15796" y="3464"/>
                    <a:pt x="24159" y="0"/>
                    <a:pt x="32879" y="0"/>
                  </a:cubicBezTo>
                  <a:close/>
                </a:path>
              </a:pathLst>
            </a:custGeom>
            <a:solidFill>
              <a:srgbClr val="FEFEFE"/>
            </a:solidFill>
            <a:ln w="28575" cap="rnd">
              <a:solidFill>
                <a:srgbClr val="292668"/>
              </a:solidFill>
              <a:prstDash val="solid"/>
              <a:round/>
            </a:ln>
          </p:spPr>
          <p:txBody>
            <a:bodyPr/>
            <a:lstStyle/>
            <a:p>
              <a:endParaRPr lang="en-US"/>
            </a:p>
          </p:txBody>
        </p:sp>
        <p:sp>
          <p:nvSpPr>
            <p:cNvPr id="15" name="TextBox 15"/>
            <p:cNvSpPr txBox="1"/>
            <p:nvPr/>
          </p:nvSpPr>
          <p:spPr>
            <a:xfrm>
              <a:off x="0" y="-76200"/>
              <a:ext cx="5329229" cy="743383"/>
            </a:xfrm>
            <a:prstGeom prst="rect">
              <a:avLst/>
            </a:prstGeom>
          </p:spPr>
          <p:txBody>
            <a:bodyPr lIns="95250" tIns="95250" rIns="95250" bIns="95250" rtlCol="0" anchor="ctr"/>
            <a:lstStyle/>
            <a:p>
              <a:pPr defTabSz="457200">
                <a:lnSpc>
                  <a:spcPts val="1960"/>
                </a:lnSpc>
              </a:pPr>
              <a:endParaRPr sz="900">
                <a:solidFill>
                  <a:prstClr val="black"/>
                </a:solidFill>
                <a:latin typeface="Calibri"/>
              </a:endParaRPr>
            </a:p>
          </p:txBody>
        </p:sp>
      </p:grpSp>
      <p:grpSp>
        <p:nvGrpSpPr>
          <p:cNvPr id="16" name="Group 16"/>
          <p:cNvGrpSpPr/>
          <p:nvPr/>
        </p:nvGrpSpPr>
        <p:grpSpPr>
          <a:xfrm>
            <a:off x="768784" y="5265307"/>
            <a:ext cx="4429391" cy="442186"/>
            <a:chOff x="0" y="0"/>
            <a:chExt cx="6683192" cy="667183"/>
          </a:xfrm>
        </p:grpSpPr>
        <p:sp>
          <p:nvSpPr>
            <p:cNvPr id="17" name="Freeform 17"/>
            <p:cNvSpPr/>
            <p:nvPr/>
          </p:nvSpPr>
          <p:spPr>
            <a:xfrm>
              <a:off x="0" y="0"/>
              <a:ext cx="6683192" cy="667183"/>
            </a:xfrm>
            <a:custGeom>
              <a:avLst/>
              <a:gdLst/>
              <a:ahLst/>
              <a:cxnLst/>
              <a:rect l="l" t="t" r="r" b="b"/>
              <a:pathLst>
                <a:path w="6683192" h="667183">
                  <a:moveTo>
                    <a:pt x="26218" y="0"/>
                  </a:moveTo>
                  <a:lnTo>
                    <a:pt x="6656974" y="0"/>
                  </a:lnTo>
                  <a:cubicBezTo>
                    <a:pt x="6671454" y="0"/>
                    <a:pt x="6683192" y="11738"/>
                    <a:pt x="6683192" y="26218"/>
                  </a:cubicBezTo>
                  <a:lnTo>
                    <a:pt x="6683192" y="640966"/>
                  </a:lnTo>
                  <a:cubicBezTo>
                    <a:pt x="6683192" y="655445"/>
                    <a:pt x="6671454" y="667183"/>
                    <a:pt x="6656974" y="667183"/>
                  </a:cubicBezTo>
                  <a:lnTo>
                    <a:pt x="26218" y="667183"/>
                  </a:lnTo>
                  <a:cubicBezTo>
                    <a:pt x="11738" y="667183"/>
                    <a:pt x="0" y="655445"/>
                    <a:pt x="0" y="640966"/>
                  </a:cubicBezTo>
                  <a:lnTo>
                    <a:pt x="0" y="26218"/>
                  </a:lnTo>
                  <a:cubicBezTo>
                    <a:pt x="0" y="11738"/>
                    <a:pt x="11738" y="0"/>
                    <a:pt x="26218" y="0"/>
                  </a:cubicBezTo>
                  <a:close/>
                </a:path>
              </a:pathLst>
            </a:custGeom>
            <a:solidFill>
              <a:srgbClr val="FEFEFE"/>
            </a:solidFill>
            <a:ln w="28575" cap="rnd">
              <a:solidFill>
                <a:srgbClr val="292668"/>
              </a:solidFill>
              <a:prstDash val="solid"/>
              <a:round/>
            </a:ln>
          </p:spPr>
          <p:txBody>
            <a:bodyPr/>
            <a:lstStyle/>
            <a:p>
              <a:endParaRPr lang="en-US"/>
            </a:p>
          </p:txBody>
        </p:sp>
        <p:sp>
          <p:nvSpPr>
            <p:cNvPr id="18" name="TextBox 18"/>
            <p:cNvSpPr txBox="1"/>
            <p:nvPr/>
          </p:nvSpPr>
          <p:spPr>
            <a:xfrm>
              <a:off x="0" y="-76200"/>
              <a:ext cx="6683192" cy="743383"/>
            </a:xfrm>
            <a:prstGeom prst="rect">
              <a:avLst/>
            </a:prstGeom>
          </p:spPr>
          <p:txBody>
            <a:bodyPr lIns="95250" tIns="95250" rIns="95250" bIns="95250" rtlCol="0" anchor="ctr"/>
            <a:lstStyle/>
            <a:p>
              <a:pPr defTabSz="457200">
                <a:lnSpc>
                  <a:spcPts val="1960"/>
                </a:lnSpc>
              </a:pPr>
              <a:endParaRPr sz="900">
                <a:solidFill>
                  <a:prstClr val="black"/>
                </a:solidFill>
                <a:latin typeface="Calibri"/>
              </a:endParaRPr>
            </a:p>
          </p:txBody>
        </p:sp>
      </p:grpSp>
      <p:grpSp>
        <p:nvGrpSpPr>
          <p:cNvPr id="19" name="Group 19"/>
          <p:cNvGrpSpPr/>
          <p:nvPr/>
        </p:nvGrpSpPr>
        <p:grpSpPr>
          <a:xfrm>
            <a:off x="6008522" y="1152868"/>
            <a:ext cx="2262188" cy="4552265"/>
            <a:chOff x="0" y="0"/>
            <a:chExt cx="6032500" cy="12139373"/>
          </a:xfrm>
        </p:grpSpPr>
        <p:sp>
          <p:nvSpPr>
            <p:cNvPr id="20" name="Freeform 20"/>
            <p:cNvSpPr/>
            <p:nvPr/>
          </p:nvSpPr>
          <p:spPr>
            <a:xfrm>
              <a:off x="0" y="0"/>
              <a:ext cx="6032500" cy="6032500"/>
            </a:xfrm>
            <a:custGeom>
              <a:avLst/>
              <a:gdLst/>
              <a:ahLst/>
              <a:cxnLst/>
              <a:rect l="l" t="t" r="r" b="b"/>
              <a:pathLst>
                <a:path w="6032500" h="6032500">
                  <a:moveTo>
                    <a:pt x="0" y="0"/>
                  </a:moveTo>
                  <a:lnTo>
                    <a:pt x="6032500" y="0"/>
                  </a:lnTo>
                  <a:lnTo>
                    <a:pt x="6032500" y="6032500"/>
                  </a:lnTo>
                  <a:lnTo>
                    <a:pt x="0" y="6032500"/>
                  </a:lnTo>
                  <a:lnTo>
                    <a:pt x="0" y="0"/>
                  </a:lnTo>
                  <a:close/>
                </a:path>
              </a:pathLst>
            </a:custGeom>
            <a:blipFill>
              <a:blip r:embed="rId4"/>
              <a:stretch>
                <a:fillRect/>
              </a:stretch>
            </a:blipFill>
          </p:spPr>
          <p:txBody>
            <a:bodyPr/>
            <a:lstStyle/>
            <a:p>
              <a:endParaRPr lang="en-US"/>
            </a:p>
          </p:txBody>
        </p:sp>
        <p:sp>
          <p:nvSpPr>
            <p:cNvPr id="21" name="Freeform 21"/>
            <p:cNvSpPr/>
            <p:nvPr/>
          </p:nvSpPr>
          <p:spPr>
            <a:xfrm>
              <a:off x="88987" y="6284848"/>
              <a:ext cx="5854525" cy="5854525"/>
            </a:xfrm>
            <a:custGeom>
              <a:avLst/>
              <a:gdLst/>
              <a:ahLst/>
              <a:cxnLst/>
              <a:rect l="l" t="t" r="r" b="b"/>
              <a:pathLst>
                <a:path w="5854525" h="5854525">
                  <a:moveTo>
                    <a:pt x="0" y="0"/>
                  </a:moveTo>
                  <a:lnTo>
                    <a:pt x="5854526" y="0"/>
                  </a:lnTo>
                  <a:lnTo>
                    <a:pt x="5854526" y="5854525"/>
                  </a:lnTo>
                  <a:lnTo>
                    <a:pt x="0" y="5854525"/>
                  </a:lnTo>
                  <a:lnTo>
                    <a:pt x="0" y="0"/>
                  </a:lnTo>
                  <a:close/>
                </a:path>
              </a:pathLst>
            </a:custGeom>
            <a:blipFill>
              <a:blip r:embed="rId5"/>
              <a:stretch>
                <a:fillRect/>
              </a:stretch>
            </a:blipFill>
          </p:spPr>
          <p:txBody>
            <a:bodyPr/>
            <a:lstStyle/>
            <a:p>
              <a:endParaRPr lang="en-US"/>
            </a:p>
          </p:txBody>
        </p:sp>
      </p:grpSp>
      <p:sp>
        <p:nvSpPr>
          <p:cNvPr id="22" name="TextBox 22"/>
          <p:cNvSpPr txBox="1"/>
          <p:nvPr/>
        </p:nvSpPr>
        <p:spPr>
          <a:xfrm>
            <a:off x="826686" y="3544784"/>
            <a:ext cx="3380029" cy="416781"/>
          </a:xfrm>
          <a:prstGeom prst="rect">
            <a:avLst/>
          </a:prstGeom>
        </p:spPr>
        <p:txBody>
          <a:bodyPr lIns="0" tIns="0" rIns="0" bIns="0" rtlCol="0" anchor="t">
            <a:spAutoFit/>
          </a:bodyPr>
          <a:lstStyle/>
          <a:p>
            <a:pPr defTabSz="457200">
              <a:lnSpc>
                <a:spcPts val="3360"/>
              </a:lnSpc>
            </a:pPr>
            <a:r>
              <a:rPr lang="en-US" sz="2800">
                <a:solidFill>
                  <a:srgbClr val="FFFFFF"/>
                </a:solidFill>
                <a:latin typeface="Roboto Condensed"/>
              </a:rPr>
              <a:t>Specialized Resources </a:t>
            </a:r>
          </a:p>
        </p:txBody>
      </p:sp>
      <p:sp>
        <p:nvSpPr>
          <p:cNvPr id="23" name="TextBox 23"/>
          <p:cNvSpPr txBox="1"/>
          <p:nvPr/>
        </p:nvSpPr>
        <p:spPr>
          <a:xfrm>
            <a:off x="787410" y="1589279"/>
            <a:ext cx="3691475" cy="416781"/>
          </a:xfrm>
          <a:prstGeom prst="rect">
            <a:avLst/>
          </a:prstGeom>
        </p:spPr>
        <p:txBody>
          <a:bodyPr lIns="0" tIns="0" rIns="0" bIns="0" rtlCol="0" anchor="t">
            <a:spAutoFit/>
          </a:bodyPr>
          <a:lstStyle/>
          <a:p>
            <a:pPr defTabSz="457200">
              <a:lnSpc>
                <a:spcPts val="3360"/>
              </a:lnSpc>
            </a:pPr>
            <a:r>
              <a:rPr lang="en-US" sz="2800">
                <a:solidFill>
                  <a:srgbClr val="FFFFFF"/>
                </a:solidFill>
                <a:latin typeface="Roboto Condensed"/>
              </a:rPr>
              <a:t>Digital Assets on Voter ID </a:t>
            </a:r>
          </a:p>
        </p:txBody>
      </p:sp>
      <p:sp>
        <p:nvSpPr>
          <p:cNvPr id="24" name="TextBox 24"/>
          <p:cNvSpPr txBox="1"/>
          <p:nvPr/>
        </p:nvSpPr>
        <p:spPr>
          <a:xfrm>
            <a:off x="826686" y="2430105"/>
            <a:ext cx="4379903" cy="675634"/>
          </a:xfrm>
          <a:prstGeom prst="rect">
            <a:avLst/>
          </a:prstGeom>
        </p:spPr>
        <p:txBody>
          <a:bodyPr lIns="0" tIns="0" rIns="0" bIns="0" rtlCol="0" anchor="t">
            <a:spAutoFit/>
          </a:bodyPr>
          <a:lstStyle/>
          <a:p>
            <a:pPr defTabSz="457200">
              <a:lnSpc>
                <a:spcPts val="1820"/>
              </a:lnSpc>
            </a:pPr>
            <a:r>
              <a:rPr lang="en-US" sz="1400">
                <a:solidFill>
                  <a:srgbClr val="292668"/>
                </a:solidFill>
                <a:latin typeface="Roboto 1"/>
              </a:rPr>
              <a:t>Ready-made sample language to share urgent voter ID information and calls to action via email, newsletters, and social media. </a:t>
            </a:r>
          </a:p>
        </p:txBody>
      </p:sp>
      <p:sp>
        <p:nvSpPr>
          <p:cNvPr id="25" name="TextBox 25"/>
          <p:cNvSpPr txBox="1"/>
          <p:nvPr/>
        </p:nvSpPr>
        <p:spPr>
          <a:xfrm>
            <a:off x="945170" y="4807189"/>
            <a:ext cx="3162434" cy="213969"/>
          </a:xfrm>
          <a:prstGeom prst="rect">
            <a:avLst/>
          </a:prstGeom>
        </p:spPr>
        <p:txBody>
          <a:bodyPr lIns="0" tIns="0" rIns="0" bIns="0" rtlCol="0" anchor="t">
            <a:spAutoFit/>
          </a:bodyPr>
          <a:lstStyle/>
          <a:p>
            <a:pPr defTabSz="457200">
              <a:lnSpc>
                <a:spcPts val="1820"/>
              </a:lnSpc>
            </a:pPr>
            <a:r>
              <a:rPr lang="en-US" sz="1400">
                <a:solidFill>
                  <a:srgbClr val="292668"/>
                </a:solidFill>
                <a:latin typeface="Roboto 1 Bold"/>
              </a:rPr>
              <a:t>Student Voters:</a:t>
            </a:r>
            <a:r>
              <a:rPr lang="en-US" sz="1400">
                <a:solidFill>
                  <a:srgbClr val="292668"/>
                </a:solidFill>
                <a:latin typeface="Roboto 1"/>
              </a:rPr>
              <a:t> VoteRiders.org/Student</a:t>
            </a:r>
          </a:p>
        </p:txBody>
      </p:sp>
      <p:sp>
        <p:nvSpPr>
          <p:cNvPr id="26" name="TextBox 26"/>
          <p:cNvSpPr txBox="1"/>
          <p:nvPr/>
        </p:nvSpPr>
        <p:spPr>
          <a:xfrm>
            <a:off x="893000" y="5357178"/>
            <a:ext cx="4096771" cy="213969"/>
          </a:xfrm>
          <a:prstGeom prst="rect">
            <a:avLst/>
          </a:prstGeom>
        </p:spPr>
        <p:txBody>
          <a:bodyPr lIns="0" tIns="0" rIns="0" bIns="0" rtlCol="0" anchor="t">
            <a:spAutoFit/>
          </a:bodyPr>
          <a:lstStyle/>
          <a:p>
            <a:pPr defTabSz="457200">
              <a:lnSpc>
                <a:spcPts val="1820"/>
              </a:lnSpc>
            </a:pPr>
            <a:r>
              <a:rPr lang="en-US" sz="1400">
                <a:solidFill>
                  <a:srgbClr val="292668"/>
                </a:solidFill>
                <a:latin typeface="Roboto 1 Bold"/>
              </a:rPr>
              <a:t>Voters with Disabilities: </a:t>
            </a:r>
            <a:r>
              <a:rPr lang="en-US" sz="1400">
                <a:solidFill>
                  <a:srgbClr val="292668"/>
                </a:solidFill>
                <a:latin typeface="Roboto 1"/>
              </a:rPr>
              <a:t>VoteRiders.org/Disabilities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514350" y="3950546"/>
            <a:ext cx="8115300" cy="1535854"/>
            <a:chOff x="0" y="0"/>
            <a:chExt cx="21640800" cy="4095610"/>
          </a:xfrm>
        </p:grpSpPr>
        <p:sp>
          <p:nvSpPr>
            <p:cNvPr id="3" name="AutoShape 3"/>
            <p:cNvSpPr/>
            <p:nvPr/>
          </p:nvSpPr>
          <p:spPr>
            <a:xfrm>
              <a:off x="0" y="0"/>
              <a:ext cx="21640800" cy="4095610"/>
            </a:xfrm>
            <a:prstGeom prst="rect">
              <a:avLst/>
            </a:prstGeom>
            <a:solidFill>
              <a:srgbClr val="433488"/>
            </a:solidFill>
          </p:spPr>
          <p:txBody>
            <a:bodyPr/>
            <a:lstStyle/>
            <a:p>
              <a:endParaRPr lang="en-US"/>
            </a:p>
          </p:txBody>
        </p:sp>
        <p:grpSp>
          <p:nvGrpSpPr>
            <p:cNvPr id="4" name="Group 4"/>
            <p:cNvGrpSpPr/>
            <p:nvPr/>
          </p:nvGrpSpPr>
          <p:grpSpPr>
            <a:xfrm>
              <a:off x="2690282" y="607078"/>
              <a:ext cx="1814117" cy="1814117"/>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8B5D8"/>
              </a:solidFill>
            </p:spPr>
            <p:txBody>
              <a:bodyPr/>
              <a:lstStyle/>
              <a:p>
                <a:endParaRPr lang="en-US"/>
              </a:p>
            </p:txBody>
          </p:sp>
        </p:grpSp>
        <p:sp>
          <p:nvSpPr>
            <p:cNvPr id="6" name="Freeform 6"/>
            <p:cNvSpPr/>
            <p:nvPr/>
          </p:nvSpPr>
          <p:spPr>
            <a:xfrm>
              <a:off x="3038105" y="954900"/>
              <a:ext cx="1154166" cy="1154166"/>
            </a:xfrm>
            <a:custGeom>
              <a:avLst/>
              <a:gdLst/>
              <a:ahLst/>
              <a:cxnLst/>
              <a:rect l="l" t="t" r="r" b="b"/>
              <a:pathLst>
                <a:path w="1154166" h="1154166">
                  <a:moveTo>
                    <a:pt x="0" y="0"/>
                  </a:moveTo>
                  <a:lnTo>
                    <a:pt x="1154166" y="0"/>
                  </a:lnTo>
                  <a:lnTo>
                    <a:pt x="1154166" y="1154166"/>
                  </a:lnTo>
                  <a:lnTo>
                    <a:pt x="0" y="11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182525" y="2796594"/>
              <a:ext cx="4829635" cy="663088"/>
            </a:xfrm>
            <a:prstGeom prst="rect">
              <a:avLst/>
            </a:prstGeom>
          </p:spPr>
          <p:txBody>
            <a:bodyPr lIns="0" tIns="0" rIns="0" bIns="0" rtlCol="0" anchor="t">
              <a:spAutoFit/>
            </a:bodyPr>
            <a:lstStyle/>
            <a:p>
              <a:pPr algn="ctr" defTabSz="457200">
                <a:lnSpc>
                  <a:spcPts val="2080"/>
                </a:lnSpc>
              </a:pPr>
              <a:r>
                <a:rPr lang="en-US" sz="1600">
                  <a:solidFill>
                    <a:srgbClr val="FFFFFF"/>
                  </a:solidFill>
                  <a:latin typeface="Roboto 7"/>
                </a:rPr>
                <a:t>@VoteRiders</a:t>
              </a:r>
            </a:p>
          </p:txBody>
        </p:sp>
        <p:grpSp>
          <p:nvGrpSpPr>
            <p:cNvPr id="8" name="Group 8"/>
            <p:cNvGrpSpPr/>
            <p:nvPr/>
          </p:nvGrpSpPr>
          <p:grpSpPr>
            <a:xfrm>
              <a:off x="9029748" y="596094"/>
              <a:ext cx="1814117" cy="1814117"/>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8B5D8"/>
              </a:solidFill>
            </p:spPr>
            <p:txBody>
              <a:bodyPr/>
              <a:lstStyle/>
              <a:p>
                <a:endParaRPr lang="en-US"/>
              </a:p>
            </p:txBody>
          </p:sp>
        </p:grpSp>
        <p:sp>
          <p:nvSpPr>
            <p:cNvPr id="10" name="Freeform 10"/>
            <p:cNvSpPr/>
            <p:nvPr/>
          </p:nvSpPr>
          <p:spPr>
            <a:xfrm>
              <a:off x="9295915" y="920523"/>
              <a:ext cx="1281784" cy="1165258"/>
            </a:xfrm>
            <a:custGeom>
              <a:avLst/>
              <a:gdLst/>
              <a:ahLst/>
              <a:cxnLst/>
              <a:rect l="l" t="t" r="r" b="b"/>
              <a:pathLst>
                <a:path w="1281784" h="1165258">
                  <a:moveTo>
                    <a:pt x="0" y="0"/>
                  </a:moveTo>
                  <a:lnTo>
                    <a:pt x="1281784" y="0"/>
                  </a:lnTo>
                  <a:lnTo>
                    <a:pt x="1281784" y="1165258"/>
                  </a:lnTo>
                  <a:lnTo>
                    <a:pt x="0" y="1165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6535005" y="2807578"/>
              <a:ext cx="6803605" cy="663088"/>
            </a:xfrm>
            <a:prstGeom prst="rect">
              <a:avLst/>
            </a:prstGeom>
          </p:spPr>
          <p:txBody>
            <a:bodyPr lIns="0" tIns="0" rIns="0" bIns="0" rtlCol="0" anchor="t">
              <a:spAutoFit/>
            </a:bodyPr>
            <a:lstStyle/>
            <a:p>
              <a:pPr algn="ctr" defTabSz="457200">
                <a:lnSpc>
                  <a:spcPts val="2080"/>
                </a:lnSpc>
              </a:pPr>
              <a:r>
                <a:rPr lang="en-US" sz="1600">
                  <a:solidFill>
                    <a:srgbClr val="FFFFFF"/>
                  </a:solidFill>
                  <a:latin typeface="Roboto 7"/>
                </a:rPr>
                <a:t>VoteRiders.org/Partner</a:t>
              </a:r>
            </a:p>
          </p:txBody>
        </p:sp>
        <p:grpSp>
          <p:nvGrpSpPr>
            <p:cNvPr id="12" name="Group 12"/>
            <p:cNvGrpSpPr/>
            <p:nvPr/>
          </p:nvGrpSpPr>
          <p:grpSpPr>
            <a:xfrm>
              <a:off x="16252807" y="550471"/>
              <a:ext cx="1814117" cy="181411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8B5D8"/>
              </a:solidFill>
            </p:spPr>
            <p:txBody>
              <a:bodyPr/>
              <a:lstStyle/>
              <a:p>
                <a:endParaRPr lang="en-US"/>
              </a:p>
            </p:txBody>
          </p:sp>
        </p:grpSp>
        <p:sp>
          <p:nvSpPr>
            <p:cNvPr id="14" name="Freeform 14"/>
            <p:cNvSpPr/>
            <p:nvPr/>
          </p:nvSpPr>
          <p:spPr>
            <a:xfrm>
              <a:off x="16574350" y="1012538"/>
              <a:ext cx="1171032" cy="889984"/>
            </a:xfrm>
            <a:custGeom>
              <a:avLst/>
              <a:gdLst/>
              <a:ahLst/>
              <a:cxnLst/>
              <a:rect l="l" t="t" r="r" b="b"/>
              <a:pathLst>
                <a:path w="1171032" h="889984">
                  <a:moveTo>
                    <a:pt x="0" y="0"/>
                  </a:moveTo>
                  <a:lnTo>
                    <a:pt x="1171032" y="0"/>
                  </a:lnTo>
                  <a:lnTo>
                    <a:pt x="1171032" y="889984"/>
                  </a:lnTo>
                  <a:lnTo>
                    <a:pt x="0" y="889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3861456" y="2853202"/>
              <a:ext cx="6596821" cy="663088"/>
            </a:xfrm>
            <a:prstGeom prst="rect">
              <a:avLst/>
            </a:prstGeom>
          </p:spPr>
          <p:txBody>
            <a:bodyPr lIns="0" tIns="0" rIns="0" bIns="0" rtlCol="0" anchor="t">
              <a:spAutoFit/>
            </a:bodyPr>
            <a:lstStyle/>
            <a:p>
              <a:pPr algn="ctr" defTabSz="457200">
                <a:lnSpc>
                  <a:spcPts val="2080"/>
                </a:lnSpc>
              </a:pPr>
              <a:r>
                <a:rPr lang="en-US" sz="1600">
                  <a:solidFill>
                    <a:srgbClr val="FFFFFF"/>
                  </a:solidFill>
                  <a:latin typeface="Roboto 7"/>
                </a:rPr>
                <a:t>Info@VoteRiders.org</a:t>
              </a:r>
            </a:p>
          </p:txBody>
        </p:sp>
      </p:grpSp>
      <p:sp>
        <p:nvSpPr>
          <p:cNvPr id="16" name="Freeform 16"/>
          <p:cNvSpPr/>
          <p:nvPr/>
        </p:nvSpPr>
        <p:spPr>
          <a:xfrm>
            <a:off x="2425496" y="1267785"/>
            <a:ext cx="3936057" cy="2394063"/>
          </a:xfrm>
          <a:custGeom>
            <a:avLst/>
            <a:gdLst/>
            <a:ahLst/>
            <a:cxnLst/>
            <a:rect l="l" t="t" r="r" b="b"/>
            <a:pathLst>
              <a:path w="7872114" h="4788125">
                <a:moveTo>
                  <a:pt x="0" y="0"/>
                </a:moveTo>
                <a:lnTo>
                  <a:pt x="7872114" y="0"/>
                </a:lnTo>
                <a:lnTo>
                  <a:pt x="7872114" y="4788124"/>
                </a:lnTo>
                <a:lnTo>
                  <a:pt x="0" y="4788124"/>
                </a:lnTo>
                <a:lnTo>
                  <a:pt x="0" y="0"/>
                </a:lnTo>
                <a:close/>
              </a:path>
            </a:pathLst>
          </a:custGeom>
          <a:blipFill>
            <a:blip r:embed="rId8"/>
            <a:stretch>
              <a:fillRect l="-156" t="-1203" r="-156"/>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3488"/>
        </a:solidFill>
        <a:effectLst/>
      </p:bgPr>
    </p:bg>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5000"/>
            </a:blip>
            <a:stretch>
              <a:fillRect l="-567" r="-1085" b="-1652"/>
            </a:stretch>
          </a:blipFill>
        </p:spPr>
        <p:txBody>
          <a:bodyPr/>
          <a:lstStyle/>
          <a:p>
            <a:endParaRPr lang="en-US"/>
          </a:p>
        </p:txBody>
      </p:sp>
      <p:grpSp>
        <p:nvGrpSpPr>
          <p:cNvPr id="3" name="Group 3"/>
          <p:cNvGrpSpPr/>
          <p:nvPr/>
        </p:nvGrpSpPr>
        <p:grpSpPr>
          <a:xfrm>
            <a:off x="0" y="-336909"/>
            <a:ext cx="9629775" cy="6337659"/>
            <a:chOff x="0" y="0"/>
            <a:chExt cx="5072474" cy="3338355"/>
          </a:xfrm>
        </p:grpSpPr>
        <p:sp>
          <p:nvSpPr>
            <p:cNvPr id="4" name="Freeform 4"/>
            <p:cNvSpPr/>
            <p:nvPr/>
          </p:nvSpPr>
          <p:spPr>
            <a:xfrm>
              <a:off x="0" y="0"/>
              <a:ext cx="5072474" cy="3338356"/>
            </a:xfrm>
            <a:custGeom>
              <a:avLst/>
              <a:gdLst/>
              <a:ahLst/>
              <a:cxnLst/>
              <a:rect l="l" t="t" r="r" b="b"/>
              <a:pathLst>
                <a:path w="5072474" h="3338356">
                  <a:moveTo>
                    <a:pt x="0" y="0"/>
                  </a:moveTo>
                  <a:lnTo>
                    <a:pt x="5072474" y="0"/>
                  </a:lnTo>
                  <a:lnTo>
                    <a:pt x="5072474" y="3338356"/>
                  </a:lnTo>
                  <a:lnTo>
                    <a:pt x="0" y="3338356"/>
                  </a:lnTo>
                  <a:close/>
                </a:path>
              </a:pathLst>
            </a:custGeom>
            <a:solidFill>
              <a:srgbClr val="7A60AA">
                <a:alpha val="49804"/>
              </a:srgbClr>
            </a:solidFill>
          </p:spPr>
          <p:txBody>
            <a:bodyPr/>
            <a:lstStyle/>
            <a:p>
              <a:endParaRPr lang="en-US"/>
            </a:p>
          </p:txBody>
        </p:sp>
        <p:sp>
          <p:nvSpPr>
            <p:cNvPr id="5" name="TextBox 5"/>
            <p:cNvSpPr txBox="1"/>
            <p:nvPr/>
          </p:nvSpPr>
          <p:spPr>
            <a:xfrm>
              <a:off x="0" y="-38100"/>
              <a:ext cx="5072474" cy="3376455"/>
            </a:xfrm>
            <a:prstGeom prst="rect">
              <a:avLst/>
            </a:prstGeom>
          </p:spPr>
          <p:txBody>
            <a:bodyPr lIns="25400" tIns="25400" rIns="25400" bIns="25400" rtlCol="0" anchor="ctr"/>
            <a:lstStyle/>
            <a:p>
              <a:pPr algn="ctr" defTabSz="457200">
                <a:lnSpc>
                  <a:spcPts val="1435"/>
                </a:lnSpc>
              </a:pPr>
              <a:endParaRPr sz="900">
                <a:solidFill>
                  <a:prstClr val="black"/>
                </a:solidFill>
                <a:latin typeface="Calibri"/>
              </a:endParaRPr>
            </a:p>
          </p:txBody>
        </p:sp>
      </p:grpSp>
      <p:sp>
        <p:nvSpPr>
          <p:cNvPr id="6" name="TextBox 6"/>
          <p:cNvSpPr txBox="1"/>
          <p:nvPr/>
        </p:nvSpPr>
        <p:spPr>
          <a:xfrm>
            <a:off x="1192074" y="3972171"/>
            <a:ext cx="6759852" cy="711733"/>
          </a:xfrm>
          <a:prstGeom prst="rect">
            <a:avLst/>
          </a:prstGeom>
        </p:spPr>
        <p:txBody>
          <a:bodyPr lIns="0" tIns="0" rIns="0" bIns="0" rtlCol="0" anchor="t">
            <a:spAutoFit/>
          </a:bodyPr>
          <a:lstStyle/>
          <a:p>
            <a:pPr algn="ctr" defTabSz="457200">
              <a:lnSpc>
                <a:spcPts val="5760"/>
              </a:lnSpc>
            </a:pPr>
            <a:r>
              <a:rPr lang="en-US" sz="4800">
                <a:solidFill>
                  <a:srgbClr val="F8F6F1"/>
                </a:solidFill>
                <a:latin typeface="Roboto Condensed"/>
              </a:rPr>
              <a:t>Thank you for joining us!</a:t>
            </a:r>
          </a:p>
        </p:txBody>
      </p:sp>
      <p:sp>
        <p:nvSpPr>
          <p:cNvPr id="7" name="Freeform 7"/>
          <p:cNvSpPr/>
          <p:nvPr/>
        </p:nvSpPr>
        <p:spPr>
          <a:xfrm>
            <a:off x="2390768" y="1774560"/>
            <a:ext cx="4362465" cy="478255"/>
          </a:xfrm>
          <a:custGeom>
            <a:avLst/>
            <a:gdLst/>
            <a:ahLst/>
            <a:cxnLst/>
            <a:rect l="l" t="t" r="r" b="b"/>
            <a:pathLst>
              <a:path w="8724929" h="956510">
                <a:moveTo>
                  <a:pt x="0" y="0"/>
                </a:moveTo>
                <a:lnTo>
                  <a:pt x="8724930" y="0"/>
                </a:lnTo>
                <a:lnTo>
                  <a:pt x="8724930" y="956510"/>
                </a:lnTo>
                <a:lnTo>
                  <a:pt x="0" y="956510"/>
                </a:lnTo>
                <a:lnTo>
                  <a:pt x="0" y="0"/>
                </a:lnTo>
                <a:close/>
              </a:path>
            </a:pathLst>
          </a:custGeom>
          <a:blipFill>
            <a:blip r:embed="rId3"/>
            <a:stretch>
              <a:fillRect l="-1813" r="-2596"/>
            </a:stretch>
          </a:blipFill>
        </p:spPr>
        <p:txBody>
          <a:bodyPr/>
          <a:lstStyle/>
          <a:p>
            <a:endParaRPr lang="en-US"/>
          </a:p>
        </p:txBody>
      </p:sp>
      <p:grpSp>
        <p:nvGrpSpPr>
          <p:cNvPr id="8" name="Group 8"/>
          <p:cNvGrpSpPr/>
          <p:nvPr/>
        </p:nvGrpSpPr>
        <p:grpSpPr>
          <a:xfrm>
            <a:off x="2661540" y="2631016"/>
            <a:ext cx="3820920" cy="967716"/>
            <a:chOff x="0" y="0"/>
            <a:chExt cx="2012666" cy="509744"/>
          </a:xfrm>
        </p:grpSpPr>
        <p:sp>
          <p:nvSpPr>
            <p:cNvPr id="9" name="Freeform 9"/>
            <p:cNvSpPr/>
            <p:nvPr/>
          </p:nvSpPr>
          <p:spPr>
            <a:xfrm>
              <a:off x="0" y="0"/>
              <a:ext cx="2012666" cy="509743"/>
            </a:xfrm>
            <a:custGeom>
              <a:avLst/>
              <a:gdLst/>
              <a:ahLst/>
              <a:cxnLst/>
              <a:rect l="l" t="t" r="r" b="b"/>
              <a:pathLst>
                <a:path w="2012666" h="509743">
                  <a:moveTo>
                    <a:pt x="101310" y="0"/>
                  </a:moveTo>
                  <a:lnTo>
                    <a:pt x="1911356" y="0"/>
                  </a:lnTo>
                  <a:cubicBezTo>
                    <a:pt x="1938225" y="0"/>
                    <a:pt x="1963993" y="10674"/>
                    <a:pt x="1982993" y="29673"/>
                  </a:cubicBezTo>
                  <a:cubicBezTo>
                    <a:pt x="2001992" y="48672"/>
                    <a:pt x="2012666" y="74441"/>
                    <a:pt x="2012666" y="101310"/>
                  </a:cubicBezTo>
                  <a:lnTo>
                    <a:pt x="2012666" y="408434"/>
                  </a:lnTo>
                  <a:cubicBezTo>
                    <a:pt x="2012666" y="435303"/>
                    <a:pt x="2001992" y="461071"/>
                    <a:pt x="1982993" y="480071"/>
                  </a:cubicBezTo>
                  <a:cubicBezTo>
                    <a:pt x="1963993" y="499070"/>
                    <a:pt x="1938225" y="509743"/>
                    <a:pt x="1911356" y="509743"/>
                  </a:cubicBezTo>
                  <a:lnTo>
                    <a:pt x="101310" y="509743"/>
                  </a:lnTo>
                  <a:cubicBezTo>
                    <a:pt x="45358" y="509743"/>
                    <a:pt x="0" y="464386"/>
                    <a:pt x="0" y="408434"/>
                  </a:cubicBezTo>
                  <a:lnTo>
                    <a:pt x="0" y="101310"/>
                  </a:lnTo>
                  <a:cubicBezTo>
                    <a:pt x="0" y="45358"/>
                    <a:pt x="45358" y="0"/>
                    <a:pt x="101310" y="0"/>
                  </a:cubicBezTo>
                  <a:close/>
                </a:path>
              </a:pathLst>
            </a:custGeom>
            <a:solidFill>
              <a:srgbClr val="F9F871"/>
            </a:solidFill>
          </p:spPr>
          <p:txBody>
            <a:bodyPr/>
            <a:lstStyle/>
            <a:p>
              <a:endParaRPr lang="en-US"/>
            </a:p>
          </p:txBody>
        </p:sp>
        <p:sp>
          <p:nvSpPr>
            <p:cNvPr id="10" name="TextBox 10"/>
            <p:cNvSpPr txBox="1"/>
            <p:nvPr/>
          </p:nvSpPr>
          <p:spPr>
            <a:xfrm>
              <a:off x="0" y="171450"/>
              <a:ext cx="2012666" cy="338294"/>
            </a:xfrm>
            <a:prstGeom prst="rect">
              <a:avLst/>
            </a:prstGeom>
          </p:spPr>
          <p:txBody>
            <a:bodyPr lIns="25400" tIns="25400" rIns="25400" bIns="25400" rtlCol="0" anchor="ctr"/>
            <a:lstStyle/>
            <a:p>
              <a:pPr algn="ctr" defTabSz="457200">
                <a:lnSpc>
                  <a:spcPts val="4848"/>
                </a:lnSpc>
              </a:pPr>
              <a:r>
                <a:rPr lang="en-US" sz="4800">
                  <a:solidFill>
                    <a:srgbClr val="292668"/>
                  </a:solidFill>
                  <a:latin typeface="Roboto Condensed"/>
                </a:rPr>
                <a:t>QUESTIONS?</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E486-D2D1-64C8-1C7C-1D90892F3353}"/>
              </a:ext>
            </a:extLst>
          </p:cNvPr>
          <p:cNvSpPr>
            <a:spLocks noGrp="1"/>
          </p:cNvSpPr>
          <p:nvPr>
            <p:ph type="title"/>
          </p:nvPr>
        </p:nvSpPr>
        <p:spPr/>
        <p:txBody>
          <a:bodyPr/>
          <a:lstStyle/>
          <a:p>
            <a:r>
              <a:rPr lang="en-US" dirty="0">
                <a:latin typeface="+mn-lt"/>
              </a:rPr>
              <a:t>Housekeeping Items</a:t>
            </a:r>
          </a:p>
        </p:txBody>
      </p:sp>
      <p:sp>
        <p:nvSpPr>
          <p:cNvPr id="3" name="Content Placeholder 2">
            <a:extLst>
              <a:ext uri="{FF2B5EF4-FFF2-40B4-BE49-F238E27FC236}">
                <a16:creationId xmlns:a16="http://schemas.microsoft.com/office/drawing/2014/main" id="{10BC7C20-C68E-4C27-BDDF-1EEAAC0DEA05}"/>
              </a:ext>
            </a:extLst>
          </p:cNvPr>
          <p:cNvSpPr>
            <a:spLocks noGrp="1"/>
          </p:cNvSpPr>
          <p:nvPr>
            <p:ph idx="1"/>
          </p:nvPr>
        </p:nvSpPr>
        <p:spPr>
          <a:xfrm>
            <a:off x="190500" y="2295142"/>
            <a:ext cx="8851900" cy="4114801"/>
          </a:xfrm>
        </p:spPr>
        <p:txBody>
          <a:bodyPr>
            <a:normAutofit lnSpcReduction="10000"/>
          </a:bodyPr>
          <a:lstStyle/>
          <a:p>
            <a:r>
              <a:rPr lang="en-US" dirty="0">
                <a:latin typeface="+mn-lt"/>
              </a:rPr>
              <a:t>This webinar is being recorded.</a:t>
            </a:r>
          </a:p>
          <a:p>
            <a:r>
              <a:rPr lang="en-US" dirty="0">
                <a:latin typeface="+mn-lt"/>
              </a:rPr>
              <a:t>Recording, slides, and links will be distributed in our Friday email newsletter, “The Connection,” and recording will be posted on NLIHC YouTube channel by the end of the week </a:t>
            </a:r>
          </a:p>
          <a:p>
            <a:r>
              <a:rPr lang="en-US" dirty="0">
                <a:latin typeface="+mn-lt"/>
              </a:rPr>
              <a:t>Closed captioning is enabled</a:t>
            </a:r>
          </a:p>
          <a:p>
            <a:r>
              <a:rPr lang="en-US" dirty="0">
                <a:latin typeface="+mn-lt"/>
              </a:rPr>
              <a:t>Use the Q&amp;A feature to ask questions throughout the webinar</a:t>
            </a:r>
          </a:p>
          <a:p>
            <a:r>
              <a:rPr lang="en-US" dirty="0">
                <a:latin typeface="+mn-lt"/>
              </a:rPr>
              <a:t>Ensure respectful dialogue in the chat</a:t>
            </a:r>
          </a:p>
          <a:p>
            <a:r>
              <a:rPr lang="en-US" i="1" dirty="0">
                <a:latin typeface="+mn-lt"/>
              </a:rPr>
              <a:t>Our Homes, Our Votes </a:t>
            </a:r>
            <a:r>
              <a:rPr lang="en-US" dirty="0">
                <a:latin typeface="+mn-lt"/>
              </a:rPr>
              <a:t>is 100% nonpartisan</a:t>
            </a:r>
          </a:p>
        </p:txBody>
      </p:sp>
    </p:spTree>
    <p:extLst>
      <p:ext uri="{BB962C8B-B14F-4D97-AF65-F5344CB8AC3E}">
        <p14:creationId xmlns:p14="http://schemas.microsoft.com/office/powerpoint/2010/main" val="397916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D1150-70D3-5179-4259-68216DFA2AB0}"/>
              </a:ext>
            </a:extLst>
          </p:cNvPr>
          <p:cNvSpPr>
            <a:spLocks noGrp="1"/>
          </p:cNvSpPr>
          <p:nvPr>
            <p:ph idx="1"/>
          </p:nvPr>
        </p:nvSpPr>
        <p:spPr/>
        <p:txBody>
          <a:bodyPr/>
          <a:lstStyle/>
          <a:p>
            <a:pPr marL="0" indent="0" algn="ctr">
              <a:buNone/>
            </a:pPr>
            <a:endParaRPr lang="en-US" b="1" dirty="0">
              <a:solidFill>
                <a:srgbClr val="0280C6"/>
              </a:solidFill>
              <a:latin typeface="+mn-lt"/>
            </a:endParaRPr>
          </a:p>
          <a:p>
            <a:pPr marL="0" indent="0" algn="ctr">
              <a:buNone/>
            </a:pPr>
            <a:r>
              <a:rPr lang="en-US" sz="3200" b="1" dirty="0">
                <a:latin typeface="+mn-lt"/>
              </a:rPr>
              <a:t>Marcos Damian-Noyola</a:t>
            </a:r>
          </a:p>
          <a:p>
            <a:pPr marL="0" indent="0" algn="ctr">
              <a:buNone/>
            </a:pPr>
            <a:endParaRPr lang="en-US" sz="3200" dirty="0">
              <a:latin typeface="+mn-lt"/>
            </a:endParaRPr>
          </a:p>
          <a:p>
            <a:pPr marL="0" indent="0" algn="ctr">
              <a:buNone/>
            </a:pPr>
            <a:r>
              <a:rPr lang="en-US" sz="3200" i="1" dirty="0">
                <a:latin typeface="+mn-lt"/>
              </a:rPr>
              <a:t>Senior Partnerships Manager </a:t>
            </a:r>
          </a:p>
          <a:p>
            <a:pPr marL="0" indent="0" algn="ctr">
              <a:buNone/>
            </a:pPr>
            <a:endParaRPr lang="en-US" sz="3200" dirty="0">
              <a:latin typeface="+mn-lt"/>
            </a:endParaRPr>
          </a:p>
          <a:p>
            <a:pPr marL="0" indent="0" algn="ctr">
              <a:buNone/>
            </a:pPr>
            <a:r>
              <a:rPr lang="en-US" sz="3200" b="1" dirty="0">
                <a:latin typeface="+mn-lt"/>
              </a:rPr>
              <a:t>VOT-ER </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3902176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107"/>
        <p:cNvGrpSpPr/>
        <p:nvPr/>
      </p:nvGrpSpPr>
      <p:grpSpPr>
        <a:xfrm>
          <a:off x="0" y="0"/>
          <a:ext cx="0" cy="0"/>
          <a:chOff x="0" y="0"/>
          <a:chExt cx="0" cy="0"/>
        </a:xfrm>
      </p:grpSpPr>
      <p:sp>
        <p:nvSpPr>
          <p:cNvPr id="108" name="Google Shape;108;p25"/>
          <p:cNvSpPr/>
          <p:nvPr/>
        </p:nvSpPr>
        <p:spPr>
          <a:xfrm>
            <a:off x="-13425" y="5445476"/>
            <a:ext cx="9157478" cy="555287"/>
          </a:xfrm>
          <a:custGeom>
            <a:avLst/>
            <a:gdLst/>
            <a:ahLst/>
            <a:cxnLst/>
            <a:rect l="l" t="t" r="r" b="b"/>
            <a:pathLst>
              <a:path w="24419940" h="1480765" extrusionOk="0">
                <a:moveTo>
                  <a:pt x="0" y="0"/>
                </a:moveTo>
                <a:lnTo>
                  <a:pt x="24419940" y="0"/>
                </a:lnTo>
                <a:lnTo>
                  <a:pt x="24419940" y="1480765"/>
                </a:lnTo>
                <a:lnTo>
                  <a:pt x="0" y="1480765"/>
                </a:lnTo>
                <a:close/>
              </a:path>
            </a:pathLst>
          </a:custGeom>
          <a:solidFill>
            <a:srgbClr val="083A51"/>
          </a:solidFill>
          <a:ln>
            <a:noFill/>
          </a:ln>
        </p:spPr>
        <p:txBody>
          <a:bodyPr/>
          <a:lstStyle/>
          <a:p>
            <a:endParaRPr lang="en-US"/>
          </a:p>
        </p:txBody>
      </p:sp>
      <p:sp>
        <p:nvSpPr>
          <p:cNvPr id="109" name="Google Shape;109;p25"/>
          <p:cNvSpPr/>
          <p:nvPr/>
        </p:nvSpPr>
        <p:spPr>
          <a:xfrm>
            <a:off x="236524" y="5616844"/>
            <a:ext cx="211899" cy="211899"/>
          </a:xfrm>
          <a:custGeom>
            <a:avLst/>
            <a:gdLst/>
            <a:ahLst/>
            <a:cxnLst/>
            <a:rect l="l" t="t" r="r" b="b"/>
            <a:pathLst>
              <a:path w="423797" h="423797" extrusionOk="0">
                <a:moveTo>
                  <a:pt x="0" y="0"/>
                </a:moveTo>
                <a:lnTo>
                  <a:pt x="423796" y="0"/>
                </a:lnTo>
                <a:lnTo>
                  <a:pt x="423796" y="423797"/>
                </a:lnTo>
                <a:lnTo>
                  <a:pt x="0" y="423797"/>
                </a:lnTo>
                <a:lnTo>
                  <a:pt x="0" y="0"/>
                </a:lnTo>
                <a:close/>
              </a:path>
            </a:pathLst>
          </a:custGeom>
          <a:blipFill rotWithShape="1">
            <a:blip r:embed="rId3">
              <a:alphaModFix/>
            </a:blip>
            <a:stretch>
              <a:fillRect/>
            </a:stretch>
          </a:blipFill>
          <a:ln>
            <a:noFill/>
          </a:ln>
        </p:spPr>
        <p:txBody>
          <a:bodyPr/>
          <a:lstStyle/>
          <a:p>
            <a:endParaRPr lang="en-US"/>
          </a:p>
        </p:txBody>
      </p:sp>
      <p:sp>
        <p:nvSpPr>
          <p:cNvPr id="110" name="Google Shape;110;p25"/>
          <p:cNvSpPr/>
          <p:nvPr/>
        </p:nvSpPr>
        <p:spPr>
          <a:xfrm>
            <a:off x="6456028" y="5614693"/>
            <a:ext cx="248898" cy="248898"/>
          </a:xfrm>
          <a:custGeom>
            <a:avLst/>
            <a:gdLst/>
            <a:ahLst/>
            <a:cxnLst/>
            <a:rect l="l" t="t" r="r" b="b"/>
            <a:pathLst>
              <a:path w="497796" h="497796" extrusionOk="0">
                <a:moveTo>
                  <a:pt x="0" y="0"/>
                </a:moveTo>
                <a:lnTo>
                  <a:pt x="497796" y="0"/>
                </a:lnTo>
                <a:lnTo>
                  <a:pt x="497796" y="497796"/>
                </a:lnTo>
                <a:lnTo>
                  <a:pt x="0" y="497796"/>
                </a:lnTo>
                <a:lnTo>
                  <a:pt x="0" y="0"/>
                </a:lnTo>
                <a:close/>
              </a:path>
            </a:pathLst>
          </a:custGeom>
          <a:blipFill rotWithShape="1">
            <a:blip r:embed="rId4">
              <a:alphaModFix/>
            </a:blip>
            <a:stretch>
              <a:fillRect/>
            </a:stretch>
          </a:blipFill>
          <a:ln>
            <a:noFill/>
          </a:ln>
        </p:spPr>
        <p:txBody>
          <a:bodyPr/>
          <a:lstStyle/>
          <a:p>
            <a:endParaRPr lang="en-US"/>
          </a:p>
        </p:txBody>
      </p:sp>
      <p:sp>
        <p:nvSpPr>
          <p:cNvPr id="111" name="Google Shape;111;p25"/>
          <p:cNvSpPr/>
          <p:nvPr/>
        </p:nvSpPr>
        <p:spPr>
          <a:xfrm>
            <a:off x="7040473" y="5614693"/>
            <a:ext cx="248898" cy="248898"/>
          </a:xfrm>
          <a:custGeom>
            <a:avLst/>
            <a:gdLst/>
            <a:ahLst/>
            <a:cxnLst/>
            <a:rect l="l" t="t" r="r" b="b"/>
            <a:pathLst>
              <a:path w="497796" h="497796" extrusionOk="0">
                <a:moveTo>
                  <a:pt x="0" y="0"/>
                </a:moveTo>
                <a:lnTo>
                  <a:pt x="497796" y="0"/>
                </a:lnTo>
                <a:lnTo>
                  <a:pt x="497796" y="497796"/>
                </a:lnTo>
                <a:lnTo>
                  <a:pt x="0" y="497796"/>
                </a:lnTo>
                <a:lnTo>
                  <a:pt x="0" y="0"/>
                </a:lnTo>
                <a:close/>
              </a:path>
            </a:pathLst>
          </a:custGeom>
          <a:blipFill rotWithShape="1">
            <a:blip r:embed="rId5">
              <a:alphaModFix/>
            </a:blip>
            <a:stretch>
              <a:fillRect/>
            </a:stretch>
          </a:blipFill>
          <a:ln>
            <a:noFill/>
          </a:ln>
        </p:spPr>
        <p:txBody>
          <a:bodyPr/>
          <a:lstStyle/>
          <a:p>
            <a:endParaRPr lang="en-US"/>
          </a:p>
        </p:txBody>
      </p:sp>
      <p:sp>
        <p:nvSpPr>
          <p:cNvPr id="112" name="Google Shape;112;p25"/>
          <p:cNvSpPr/>
          <p:nvPr/>
        </p:nvSpPr>
        <p:spPr>
          <a:xfrm>
            <a:off x="6748251" y="5614693"/>
            <a:ext cx="248898" cy="248898"/>
          </a:xfrm>
          <a:custGeom>
            <a:avLst/>
            <a:gdLst/>
            <a:ahLst/>
            <a:cxnLst/>
            <a:rect l="l" t="t" r="r" b="b"/>
            <a:pathLst>
              <a:path w="497796" h="497796" extrusionOk="0">
                <a:moveTo>
                  <a:pt x="0" y="0"/>
                </a:moveTo>
                <a:lnTo>
                  <a:pt x="497796" y="0"/>
                </a:lnTo>
                <a:lnTo>
                  <a:pt x="497796" y="497796"/>
                </a:lnTo>
                <a:lnTo>
                  <a:pt x="0" y="497796"/>
                </a:lnTo>
                <a:lnTo>
                  <a:pt x="0" y="0"/>
                </a:lnTo>
                <a:close/>
              </a:path>
            </a:pathLst>
          </a:custGeom>
          <a:blipFill rotWithShape="1">
            <a:blip r:embed="rId6">
              <a:alphaModFix/>
            </a:blip>
            <a:stretch>
              <a:fillRect/>
            </a:stretch>
          </a:blipFill>
          <a:ln>
            <a:noFill/>
          </a:ln>
        </p:spPr>
        <p:txBody>
          <a:bodyPr/>
          <a:lstStyle/>
          <a:p>
            <a:endParaRPr lang="en-US"/>
          </a:p>
        </p:txBody>
      </p:sp>
      <p:sp>
        <p:nvSpPr>
          <p:cNvPr id="113" name="Google Shape;113;p25"/>
          <p:cNvSpPr/>
          <p:nvPr/>
        </p:nvSpPr>
        <p:spPr>
          <a:xfrm>
            <a:off x="6163806" y="5614693"/>
            <a:ext cx="248898" cy="248898"/>
          </a:xfrm>
          <a:custGeom>
            <a:avLst/>
            <a:gdLst/>
            <a:ahLst/>
            <a:cxnLst/>
            <a:rect l="l" t="t" r="r" b="b"/>
            <a:pathLst>
              <a:path w="497796" h="497796" extrusionOk="0">
                <a:moveTo>
                  <a:pt x="0" y="0"/>
                </a:moveTo>
                <a:lnTo>
                  <a:pt x="497796" y="0"/>
                </a:lnTo>
                <a:lnTo>
                  <a:pt x="497796" y="497796"/>
                </a:lnTo>
                <a:lnTo>
                  <a:pt x="0" y="497796"/>
                </a:lnTo>
                <a:lnTo>
                  <a:pt x="0" y="0"/>
                </a:lnTo>
                <a:close/>
              </a:path>
            </a:pathLst>
          </a:custGeom>
          <a:blipFill rotWithShape="1">
            <a:blip r:embed="rId7">
              <a:alphaModFix/>
            </a:blip>
            <a:stretch>
              <a:fillRect/>
            </a:stretch>
          </a:blipFill>
          <a:ln>
            <a:noFill/>
          </a:ln>
        </p:spPr>
        <p:txBody>
          <a:bodyPr/>
          <a:lstStyle/>
          <a:p>
            <a:endParaRPr lang="en-US"/>
          </a:p>
        </p:txBody>
      </p:sp>
      <p:sp>
        <p:nvSpPr>
          <p:cNvPr id="114" name="Google Shape;114;p25"/>
          <p:cNvSpPr/>
          <p:nvPr/>
        </p:nvSpPr>
        <p:spPr>
          <a:xfrm>
            <a:off x="7624807" y="5615653"/>
            <a:ext cx="248788" cy="246978"/>
          </a:xfrm>
          <a:custGeom>
            <a:avLst/>
            <a:gdLst/>
            <a:ahLst/>
            <a:cxnLst/>
            <a:rect l="l" t="t" r="r" b="b"/>
            <a:pathLst>
              <a:path w="497576" h="493957" extrusionOk="0">
                <a:moveTo>
                  <a:pt x="0" y="0"/>
                </a:moveTo>
                <a:lnTo>
                  <a:pt x="497576" y="0"/>
                </a:lnTo>
                <a:lnTo>
                  <a:pt x="497576" y="493957"/>
                </a:lnTo>
                <a:lnTo>
                  <a:pt x="0" y="493957"/>
                </a:lnTo>
                <a:lnTo>
                  <a:pt x="0" y="0"/>
                </a:lnTo>
                <a:close/>
              </a:path>
            </a:pathLst>
          </a:custGeom>
          <a:blipFill rotWithShape="1">
            <a:blip r:embed="rId8">
              <a:alphaModFix/>
            </a:blip>
            <a:stretch>
              <a:fillRect/>
            </a:stretch>
          </a:blipFill>
          <a:ln>
            <a:noFill/>
          </a:ln>
        </p:spPr>
        <p:txBody>
          <a:bodyPr/>
          <a:lstStyle/>
          <a:p>
            <a:endParaRPr lang="en-US"/>
          </a:p>
        </p:txBody>
      </p:sp>
      <p:grpSp>
        <p:nvGrpSpPr>
          <p:cNvPr id="115" name="Google Shape;115;p25"/>
          <p:cNvGrpSpPr/>
          <p:nvPr/>
        </p:nvGrpSpPr>
        <p:grpSpPr>
          <a:xfrm>
            <a:off x="7332696" y="5614748"/>
            <a:ext cx="248781" cy="248781"/>
            <a:chOff x="0" y="0"/>
            <a:chExt cx="932114" cy="932114"/>
          </a:xfrm>
        </p:grpSpPr>
        <p:sp>
          <p:nvSpPr>
            <p:cNvPr id="116" name="Google Shape;116;p25"/>
            <p:cNvSpPr/>
            <p:nvPr/>
          </p:nvSpPr>
          <p:spPr>
            <a:xfrm>
              <a:off x="0" y="0"/>
              <a:ext cx="932114" cy="932114"/>
            </a:xfrm>
            <a:custGeom>
              <a:avLst/>
              <a:gdLst/>
              <a:ahLst/>
              <a:cxnLst/>
              <a:rect l="l" t="t" r="r" b="b"/>
              <a:pathLst>
                <a:path w="932114" h="932114" extrusionOk="0">
                  <a:moveTo>
                    <a:pt x="466057" y="0"/>
                  </a:moveTo>
                  <a:cubicBezTo>
                    <a:pt x="208661" y="0"/>
                    <a:pt x="0" y="208661"/>
                    <a:pt x="0" y="466057"/>
                  </a:cubicBezTo>
                  <a:cubicBezTo>
                    <a:pt x="0" y="723453"/>
                    <a:pt x="208661" y="932114"/>
                    <a:pt x="466057" y="932114"/>
                  </a:cubicBezTo>
                  <a:cubicBezTo>
                    <a:pt x="723453" y="932114"/>
                    <a:pt x="932114" y="723453"/>
                    <a:pt x="932114" y="466057"/>
                  </a:cubicBezTo>
                  <a:cubicBezTo>
                    <a:pt x="932114" y="208661"/>
                    <a:pt x="723453" y="0"/>
                    <a:pt x="466057" y="0"/>
                  </a:cubicBezTo>
                  <a:close/>
                </a:path>
              </a:pathLst>
            </a:custGeom>
            <a:solidFill>
              <a:srgbClr val="000000">
                <a:alpha val="0"/>
              </a:srgbClr>
            </a:solidFill>
            <a:ln w="57150" cap="sq" cmpd="sng">
              <a:solidFill>
                <a:srgbClr val="38B1EA"/>
              </a:solidFill>
              <a:prstDash val="solid"/>
              <a:miter lim="8000"/>
              <a:headEnd type="none" w="sm" len="sm"/>
              <a:tailEnd type="none" w="sm" len="sm"/>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17" name="Google Shape;117;p25"/>
            <p:cNvSpPr txBox="1"/>
            <p:nvPr/>
          </p:nvSpPr>
          <p:spPr>
            <a:xfrm>
              <a:off x="87386" y="49286"/>
              <a:ext cx="757200" cy="795300"/>
            </a:xfrm>
            <a:prstGeom prst="rect">
              <a:avLst/>
            </a:prstGeom>
            <a:noFill/>
            <a:ln>
              <a:noFill/>
            </a:ln>
          </p:spPr>
          <p:txBody>
            <a:bodyPr spcFirstLastPara="1" wrap="square" lIns="20925" tIns="20925" rIns="20925" bIns="20925" anchor="ctr" anchorCtr="0">
              <a:noAutofit/>
            </a:bodyPr>
            <a:lstStyle/>
            <a:p>
              <a:pPr algn="ctr">
                <a:lnSpc>
                  <a:spcPct val="153333"/>
                </a:lnSpc>
                <a:buClr>
                  <a:srgbClr val="000000"/>
                </a:buClr>
              </a:pPr>
              <a:endParaRPr sz="900" kern="0">
                <a:solidFill>
                  <a:srgbClr val="F8F6F2"/>
                </a:solidFill>
                <a:latin typeface="Calibri"/>
                <a:ea typeface="Calibri"/>
                <a:cs typeface="Calibri"/>
                <a:sym typeface="Calibri"/>
              </a:endParaRPr>
            </a:p>
          </p:txBody>
        </p:sp>
      </p:grpSp>
      <p:sp>
        <p:nvSpPr>
          <p:cNvPr id="118" name="Google Shape;118;p25"/>
          <p:cNvSpPr/>
          <p:nvPr/>
        </p:nvSpPr>
        <p:spPr>
          <a:xfrm>
            <a:off x="7344300" y="5628404"/>
            <a:ext cx="225579" cy="221477"/>
          </a:xfrm>
          <a:custGeom>
            <a:avLst/>
            <a:gdLst/>
            <a:ahLst/>
            <a:cxnLst/>
            <a:rect l="l" t="t" r="r" b="b"/>
            <a:pathLst>
              <a:path w="451157" h="442954" extrusionOk="0">
                <a:moveTo>
                  <a:pt x="0" y="0"/>
                </a:moveTo>
                <a:lnTo>
                  <a:pt x="451156" y="0"/>
                </a:lnTo>
                <a:lnTo>
                  <a:pt x="451156" y="442954"/>
                </a:lnTo>
                <a:lnTo>
                  <a:pt x="0" y="442954"/>
                </a:lnTo>
                <a:lnTo>
                  <a:pt x="0" y="0"/>
                </a:lnTo>
                <a:close/>
              </a:path>
            </a:pathLst>
          </a:custGeom>
          <a:blipFill rotWithShape="1">
            <a:blip r:embed="rId9">
              <a:alphaModFix/>
            </a:blip>
            <a:stretch>
              <a:fillRect/>
            </a:stretch>
          </a:blipFill>
          <a:ln>
            <a:noFill/>
          </a:ln>
        </p:spPr>
        <p:txBody>
          <a:bodyPr/>
          <a:lstStyle/>
          <a:p>
            <a:endParaRPr lang="en-US"/>
          </a:p>
        </p:txBody>
      </p:sp>
      <p:sp>
        <p:nvSpPr>
          <p:cNvPr id="119" name="Google Shape;119;p25"/>
          <p:cNvSpPr/>
          <p:nvPr/>
        </p:nvSpPr>
        <p:spPr>
          <a:xfrm>
            <a:off x="514350" y="1118348"/>
            <a:ext cx="1664578" cy="708812"/>
          </a:xfrm>
          <a:custGeom>
            <a:avLst/>
            <a:gdLst/>
            <a:ahLst/>
            <a:cxnLst/>
            <a:rect l="l" t="t" r="r" b="b"/>
            <a:pathLst>
              <a:path w="3329155" h="1417624" extrusionOk="0">
                <a:moveTo>
                  <a:pt x="0" y="0"/>
                </a:moveTo>
                <a:lnTo>
                  <a:pt x="3329155" y="0"/>
                </a:lnTo>
                <a:lnTo>
                  <a:pt x="3329155" y="1417624"/>
                </a:lnTo>
                <a:lnTo>
                  <a:pt x="0" y="1417624"/>
                </a:lnTo>
                <a:lnTo>
                  <a:pt x="0" y="0"/>
                </a:lnTo>
                <a:close/>
              </a:path>
            </a:pathLst>
          </a:custGeom>
          <a:blipFill rotWithShape="1">
            <a:blip r:embed="rId10">
              <a:alphaModFix/>
            </a:blip>
            <a:stretch>
              <a:fillRect/>
            </a:stretch>
          </a:blipFill>
          <a:ln>
            <a:noFill/>
          </a:ln>
        </p:spPr>
        <p:txBody>
          <a:bodyPr/>
          <a:lstStyle/>
          <a:p>
            <a:endParaRPr lang="en-US"/>
          </a:p>
        </p:txBody>
      </p:sp>
      <p:sp>
        <p:nvSpPr>
          <p:cNvPr id="120" name="Google Shape;120;p25"/>
          <p:cNvSpPr/>
          <p:nvPr/>
        </p:nvSpPr>
        <p:spPr>
          <a:xfrm>
            <a:off x="2018134" y="3919455"/>
            <a:ext cx="849416" cy="778126"/>
          </a:xfrm>
          <a:custGeom>
            <a:avLst/>
            <a:gdLst/>
            <a:ahLst/>
            <a:cxnLst/>
            <a:rect l="l" t="t" r="r" b="b"/>
            <a:pathLst>
              <a:path w="1698832" h="1556251" extrusionOk="0">
                <a:moveTo>
                  <a:pt x="0" y="0"/>
                </a:moveTo>
                <a:lnTo>
                  <a:pt x="1698832" y="0"/>
                </a:lnTo>
                <a:lnTo>
                  <a:pt x="1698832" y="1556252"/>
                </a:lnTo>
                <a:lnTo>
                  <a:pt x="0" y="1556252"/>
                </a:lnTo>
                <a:lnTo>
                  <a:pt x="0" y="0"/>
                </a:lnTo>
                <a:close/>
              </a:path>
            </a:pathLst>
          </a:custGeom>
          <a:blipFill rotWithShape="1">
            <a:blip r:embed="rId11">
              <a:alphaModFix/>
            </a:blip>
            <a:stretch>
              <a:fillRect/>
            </a:stretch>
          </a:blipFill>
          <a:ln>
            <a:noFill/>
          </a:ln>
        </p:spPr>
        <p:txBody>
          <a:bodyPr/>
          <a:lstStyle/>
          <a:p>
            <a:endParaRPr lang="en-US"/>
          </a:p>
        </p:txBody>
      </p:sp>
      <p:sp>
        <p:nvSpPr>
          <p:cNvPr id="121" name="Google Shape;121;p25"/>
          <p:cNvSpPr/>
          <p:nvPr/>
        </p:nvSpPr>
        <p:spPr>
          <a:xfrm>
            <a:off x="3007906" y="4090653"/>
            <a:ext cx="1456718" cy="475861"/>
          </a:xfrm>
          <a:custGeom>
            <a:avLst/>
            <a:gdLst/>
            <a:ahLst/>
            <a:cxnLst/>
            <a:rect l="l" t="t" r="r" b="b"/>
            <a:pathLst>
              <a:path w="2913436" h="951722" extrusionOk="0">
                <a:moveTo>
                  <a:pt x="0" y="0"/>
                </a:moveTo>
                <a:lnTo>
                  <a:pt x="2913436" y="0"/>
                </a:lnTo>
                <a:lnTo>
                  <a:pt x="2913436" y="951722"/>
                </a:lnTo>
                <a:lnTo>
                  <a:pt x="0" y="951722"/>
                </a:lnTo>
                <a:lnTo>
                  <a:pt x="0" y="0"/>
                </a:lnTo>
                <a:close/>
              </a:path>
            </a:pathLst>
          </a:custGeom>
          <a:blipFill rotWithShape="1">
            <a:blip r:embed="rId12">
              <a:alphaModFix/>
            </a:blip>
            <a:stretch>
              <a:fillRect/>
            </a:stretch>
          </a:blipFill>
          <a:ln>
            <a:noFill/>
          </a:ln>
        </p:spPr>
        <p:txBody>
          <a:bodyPr/>
          <a:lstStyle/>
          <a:p>
            <a:endParaRPr lang="en-US"/>
          </a:p>
        </p:txBody>
      </p:sp>
      <p:sp>
        <p:nvSpPr>
          <p:cNvPr id="122" name="Google Shape;122;p25"/>
          <p:cNvSpPr/>
          <p:nvPr/>
        </p:nvSpPr>
        <p:spPr>
          <a:xfrm>
            <a:off x="4390358" y="3874627"/>
            <a:ext cx="3225040" cy="867782"/>
          </a:xfrm>
          <a:custGeom>
            <a:avLst/>
            <a:gdLst/>
            <a:ahLst/>
            <a:cxnLst/>
            <a:rect l="l" t="t" r="r" b="b"/>
            <a:pathLst>
              <a:path w="6450079" h="1735564" extrusionOk="0">
                <a:moveTo>
                  <a:pt x="0" y="0"/>
                </a:moveTo>
                <a:lnTo>
                  <a:pt x="6450079" y="0"/>
                </a:lnTo>
                <a:lnTo>
                  <a:pt x="6450079" y="1735564"/>
                </a:lnTo>
                <a:lnTo>
                  <a:pt x="0" y="1735564"/>
                </a:lnTo>
                <a:lnTo>
                  <a:pt x="0" y="0"/>
                </a:lnTo>
                <a:close/>
              </a:path>
            </a:pathLst>
          </a:custGeom>
          <a:blipFill rotWithShape="1">
            <a:blip r:embed="rId13">
              <a:alphaModFix/>
            </a:blip>
            <a:stretch>
              <a:fillRect/>
            </a:stretch>
          </a:blipFill>
          <a:ln>
            <a:noFill/>
          </a:ln>
        </p:spPr>
        <p:txBody>
          <a:bodyPr/>
          <a:lstStyle/>
          <a:p>
            <a:endParaRPr lang="en-US"/>
          </a:p>
        </p:txBody>
      </p:sp>
      <p:sp>
        <p:nvSpPr>
          <p:cNvPr id="123" name="Google Shape;123;p25"/>
          <p:cNvSpPr/>
          <p:nvPr/>
        </p:nvSpPr>
        <p:spPr>
          <a:xfrm>
            <a:off x="7528683" y="4090653"/>
            <a:ext cx="1313725" cy="435733"/>
          </a:xfrm>
          <a:custGeom>
            <a:avLst/>
            <a:gdLst/>
            <a:ahLst/>
            <a:cxnLst/>
            <a:rect l="l" t="t" r="r" b="b"/>
            <a:pathLst>
              <a:path w="2627450" h="871467" extrusionOk="0">
                <a:moveTo>
                  <a:pt x="0" y="0"/>
                </a:moveTo>
                <a:lnTo>
                  <a:pt x="2627450" y="0"/>
                </a:lnTo>
                <a:lnTo>
                  <a:pt x="2627450" y="871466"/>
                </a:lnTo>
                <a:lnTo>
                  <a:pt x="0" y="871466"/>
                </a:lnTo>
                <a:lnTo>
                  <a:pt x="0" y="0"/>
                </a:lnTo>
                <a:close/>
              </a:path>
            </a:pathLst>
          </a:custGeom>
          <a:blipFill rotWithShape="1">
            <a:blip r:embed="rId14">
              <a:alphaModFix/>
            </a:blip>
            <a:stretch>
              <a:fillRect/>
            </a:stretch>
          </a:blipFill>
          <a:ln>
            <a:noFill/>
          </a:ln>
        </p:spPr>
        <p:txBody>
          <a:bodyPr/>
          <a:lstStyle/>
          <a:p>
            <a:endParaRPr lang="en-US"/>
          </a:p>
        </p:txBody>
      </p:sp>
      <p:sp>
        <p:nvSpPr>
          <p:cNvPr id="124" name="Google Shape;124;p25"/>
          <p:cNvSpPr txBox="1"/>
          <p:nvPr/>
        </p:nvSpPr>
        <p:spPr>
          <a:xfrm>
            <a:off x="494133" y="5581982"/>
            <a:ext cx="4280700" cy="276999"/>
          </a:xfrm>
          <a:prstGeom prst="rect">
            <a:avLst/>
          </a:prstGeom>
          <a:noFill/>
          <a:ln>
            <a:noFill/>
          </a:ln>
        </p:spPr>
        <p:txBody>
          <a:bodyPr spcFirstLastPara="1" wrap="square" lIns="0" tIns="0" rIns="0" bIns="0" anchor="t" anchorCtr="0">
            <a:spAutoFit/>
          </a:bodyPr>
          <a:lstStyle/>
          <a:p>
            <a:pPr>
              <a:lnSpc>
                <a:spcPct val="120006"/>
              </a:lnSpc>
              <a:buClr>
                <a:srgbClr val="000000"/>
              </a:buClr>
            </a:pPr>
            <a:r>
              <a:rPr lang="en" sz="1500" kern="0">
                <a:solidFill>
                  <a:srgbClr val="FFFFFF"/>
                </a:solidFill>
                <a:latin typeface="Poppins Medium"/>
                <a:ea typeface="Poppins Medium"/>
                <a:cs typeface="Poppins Medium"/>
                <a:sym typeface="Poppins Medium"/>
              </a:rPr>
              <a:t>Join the movement at vot-er.org</a:t>
            </a:r>
            <a:endParaRPr sz="700" kern="0">
              <a:solidFill>
                <a:srgbClr val="000000"/>
              </a:solidFill>
              <a:latin typeface="Arial"/>
              <a:cs typeface="Arial"/>
              <a:sym typeface="Arial"/>
            </a:endParaRPr>
          </a:p>
        </p:txBody>
      </p:sp>
      <p:sp>
        <p:nvSpPr>
          <p:cNvPr id="125" name="Google Shape;125;p25"/>
          <p:cNvSpPr txBox="1"/>
          <p:nvPr/>
        </p:nvSpPr>
        <p:spPr>
          <a:xfrm>
            <a:off x="7938068" y="5636750"/>
            <a:ext cx="1171200" cy="221599"/>
          </a:xfrm>
          <a:prstGeom prst="rect">
            <a:avLst/>
          </a:prstGeom>
          <a:noFill/>
          <a:ln>
            <a:noFill/>
          </a:ln>
        </p:spPr>
        <p:txBody>
          <a:bodyPr spcFirstLastPara="1" wrap="square" lIns="0" tIns="0" rIns="0" bIns="0" anchor="t" anchorCtr="0">
            <a:spAutoFit/>
          </a:bodyPr>
          <a:lstStyle/>
          <a:p>
            <a:pPr>
              <a:lnSpc>
                <a:spcPct val="120008"/>
              </a:lnSpc>
              <a:buClr>
                <a:srgbClr val="000000"/>
              </a:buClr>
            </a:pPr>
            <a:r>
              <a:rPr lang="en" sz="1200" b="1" kern="0">
                <a:solidFill>
                  <a:srgbClr val="FFFFFF"/>
                </a:solidFill>
                <a:latin typeface="Poppins SemiBold"/>
                <a:ea typeface="Poppins SemiBold"/>
                <a:cs typeface="Poppins SemiBold"/>
                <a:sym typeface="Poppins SemiBold"/>
              </a:rPr>
              <a:t>@vot_er_org</a:t>
            </a:r>
            <a:endParaRPr sz="700" kern="0">
              <a:solidFill>
                <a:srgbClr val="000000"/>
              </a:solidFill>
              <a:latin typeface="Arial"/>
              <a:cs typeface="Arial"/>
              <a:sym typeface="Arial"/>
            </a:endParaRPr>
          </a:p>
        </p:txBody>
      </p:sp>
      <p:sp>
        <p:nvSpPr>
          <p:cNvPr id="126" name="Google Shape;126;p25"/>
          <p:cNvSpPr txBox="1"/>
          <p:nvPr/>
        </p:nvSpPr>
        <p:spPr>
          <a:xfrm>
            <a:off x="514350" y="2100150"/>
            <a:ext cx="7599600" cy="1229824"/>
          </a:xfrm>
          <a:prstGeom prst="rect">
            <a:avLst/>
          </a:prstGeom>
          <a:noFill/>
          <a:ln>
            <a:noFill/>
          </a:ln>
        </p:spPr>
        <p:txBody>
          <a:bodyPr spcFirstLastPara="1" wrap="square" lIns="0" tIns="0" rIns="0" bIns="0" anchor="t" anchorCtr="0">
            <a:spAutoFit/>
          </a:bodyPr>
          <a:lstStyle/>
          <a:p>
            <a:pPr>
              <a:lnSpc>
                <a:spcPct val="108014"/>
              </a:lnSpc>
              <a:buClr>
                <a:srgbClr val="000000"/>
              </a:buClr>
            </a:pPr>
            <a:r>
              <a:rPr lang="en" sz="3700" b="1" kern="0">
                <a:solidFill>
                  <a:srgbClr val="083A51"/>
                </a:solidFill>
                <a:latin typeface="Poppins"/>
                <a:ea typeface="Poppins"/>
                <a:cs typeface="Poppins"/>
                <a:sym typeface="Poppins"/>
              </a:rPr>
              <a:t>Nonpartisan healthcare- based civic engagement</a:t>
            </a:r>
            <a:endParaRPr sz="700" kern="0">
              <a:solidFill>
                <a:srgbClr val="000000"/>
              </a:solidFill>
              <a:latin typeface="Arial"/>
              <a:cs typeface="Arial"/>
              <a:sym typeface="Arial"/>
            </a:endParaRPr>
          </a:p>
        </p:txBody>
      </p:sp>
      <p:sp>
        <p:nvSpPr>
          <p:cNvPr id="127" name="Google Shape;127;p25"/>
          <p:cNvSpPr txBox="1"/>
          <p:nvPr/>
        </p:nvSpPr>
        <p:spPr>
          <a:xfrm>
            <a:off x="514350" y="3590271"/>
            <a:ext cx="6358500" cy="265457"/>
          </a:xfrm>
          <a:prstGeom prst="rect">
            <a:avLst/>
          </a:prstGeom>
          <a:noFill/>
          <a:ln>
            <a:noFill/>
          </a:ln>
        </p:spPr>
        <p:txBody>
          <a:bodyPr spcFirstLastPara="1" wrap="square" lIns="0" tIns="0" rIns="0" bIns="0" anchor="t" anchorCtr="0">
            <a:spAutoFit/>
          </a:bodyPr>
          <a:lstStyle/>
          <a:p>
            <a:pPr>
              <a:lnSpc>
                <a:spcPct val="115000"/>
              </a:lnSpc>
              <a:buClr>
                <a:srgbClr val="000000"/>
              </a:buClr>
            </a:pPr>
            <a:r>
              <a:rPr lang="en" sz="1500" kern="0">
                <a:solidFill>
                  <a:srgbClr val="106A94"/>
                </a:solidFill>
                <a:latin typeface="Poppins Medium"/>
                <a:ea typeface="Poppins Medium"/>
                <a:cs typeface="Poppins Medium"/>
                <a:sym typeface="Poppins Medium"/>
              </a:rPr>
              <a:t>Proudly in partnership with ... </a:t>
            </a:r>
            <a:endParaRPr sz="700" kern="0">
              <a:solidFill>
                <a:srgbClr val="000000"/>
              </a:solidFill>
              <a:latin typeface="Arial"/>
              <a:cs typeface="Arial"/>
              <a:sym typeface="Arial"/>
            </a:endParaRPr>
          </a:p>
        </p:txBody>
      </p:sp>
      <p:sp>
        <p:nvSpPr>
          <p:cNvPr id="128" name="Google Shape;128;p25"/>
          <p:cNvSpPr txBox="1"/>
          <p:nvPr/>
        </p:nvSpPr>
        <p:spPr>
          <a:xfrm>
            <a:off x="514350" y="4790035"/>
            <a:ext cx="8264100" cy="265457"/>
          </a:xfrm>
          <a:prstGeom prst="rect">
            <a:avLst/>
          </a:prstGeom>
          <a:noFill/>
          <a:ln>
            <a:noFill/>
          </a:ln>
        </p:spPr>
        <p:txBody>
          <a:bodyPr spcFirstLastPara="1" wrap="square" lIns="0" tIns="0" rIns="0" bIns="0" anchor="t" anchorCtr="0">
            <a:spAutoFit/>
          </a:bodyPr>
          <a:lstStyle/>
          <a:p>
            <a:pPr>
              <a:lnSpc>
                <a:spcPct val="115000"/>
              </a:lnSpc>
              <a:buClr>
                <a:srgbClr val="000000"/>
              </a:buClr>
            </a:pPr>
            <a:r>
              <a:rPr lang="en" sz="1500" kern="0">
                <a:solidFill>
                  <a:srgbClr val="106A94"/>
                </a:solidFill>
                <a:latin typeface="Poppins Medium"/>
                <a:ea typeface="Poppins Medium"/>
                <a:cs typeface="Poppins Medium"/>
                <a:sym typeface="Poppins Medium"/>
              </a:rPr>
              <a:t>... and over 350 additional hospitals, clinics, &amp; healthcare associations</a:t>
            </a:r>
            <a:endParaRPr sz="700" kern="0">
              <a:solidFill>
                <a:srgbClr val="000000"/>
              </a:solidFill>
              <a:latin typeface="Arial"/>
              <a:cs typeface="Arial"/>
              <a:sym typeface="Arial"/>
            </a:endParaRPr>
          </a:p>
        </p:txBody>
      </p:sp>
      <p:pic>
        <p:nvPicPr>
          <p:cNvPr id="129" name="Google Shape;129;p25"/>
          <p:cNvPicPr preferRelativeResize="0"/>
          <p:nvPr/>
        </p:nvPicPr>
        <p:blipFill>
          <a:blip r:embed="rId15">
            <a:alphaModFix/>
          </a:blip>
          <a:stretch>
            <a:fillRect/>
          </a:stretch>
        </p:blipFill>
        <p:spPr>
          <a:xfrm>
            <a:off x="276451" y="4042108"/>
            <a:ext cx="1664575" cy="57295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137"/>
        <p:cNvGrpSpPr/>
        <p:nvPr/>
      </p:nvGrpSpPr>
      <p:grpSpPr>
        <a:xfrm>
          <a:off x="0" y="0"/>
          <a:ext cx="0" cy="0"/>
          <a:chOff x="0" y="0"/>
          <a:chExt cx="0" cy="0"/>
        </a:xfrm>
      </p:grpSpPr>
      <p:sp>
        <p:nvSpPr>
          <p:cNvPr id="138" name="Google Shape;138;p26"/>
          <p:cNvSpPr txBox="1"/>
          <p:nvPr/>
        </p:nvSpPr>
        <p:spPr>
          <a:xfrm>
            <a:off x="425484" y="2344813"/>
            <a:ext cx="6516300" cy="2770500"/>
          </a:xfrm>
          <a:prstGeom prst="rect">
            <a:avLst/>
          </a:prstGeom>
          <a:noFill/>
          <a:ln>
            <a:noFill/>
          </a:ln>
        </p:spPr>
        <p:txBody>
          <a:bodyPr spcFirstLastPara="1" wrap="square" lIns="0" tIns="0" rIns="0" bIns="0" anchor="t" anchorCtr="0">
            <a:spAutoFit/>
          </a:bodyPr>
          <a:lstStyle/>
          <a:p>
            <a:pPr>
              <a:buClr>
                <a:srgbClr val="000000"/>
              </a:buClr>
            </a:pPr>
            <a:r>
              <a:rPr lang="en" sz="6000" b="1" kern="0">
                <a:solidFill>
                  <a:srgbClr val="106A94"/>
                </a:solidFill>
                <a:latin typeface="Poppins"/>
                <a:ea typeface="Poppins"/>
                <a:cs typeface="Poppins"/>
                <a:sym typeface="Poppins"/>
              </a:rPr>
              <a:t>The Link Between Voting &amp; Health</a:t>
            </a:r>
            <a:endParaRPr sz="700" kern="0">
              <a:solidFill>
                <a:srgbClr val="000000"/>
              </a:solidFill>
              <a:latin typeface="Arial"/>
              <a:cs typeface="Arial"/>
              <a:sym typeface="Arial"/>
            </a:endParaRPr>
          </a:p>
        </p:txBody>
      </p:sp>
      <p:sp>
        <p:nvSpPr>
          <p:cNvPr id="139" name="Google Shape;139;p26"/>
          <p:cNvSpPr/>
          <p:nvPr/>
        </p:nvSpPr>
        <p:spPr>
          <a:xfrm>
            <a:off x="514350" y="1475391"/>
            <a:ext cx="1645894" cy="510178"/>
          </a:xfrm>
          <a:custGeom>
            <a:avLst/>
            <a:gdLst/>
            <a:ahLst/>
            <a:cxnLst/>
            <a:rect l="l" t="t" r="r" b="b"/>
            <a:pathLst>
              <a:path w="3291788" h="1020357" extrusionOk="0">
                <a:moveTo>
                  <a:pt x="0" y="0"/>
                </a:moveTo>
                <a:lnTo>
                  <a:pt x="3291788" y="0"/>
                </a:lnTo>
                <a:lnTo>
                  <a:pt x="3291788" y="1020357"/>
                </a:lnTo>
                <a:lnTo>
                  <a:pt x="0" y="1020357"/>
                </a:lnTo>
                <a:lnTo>
                  <a:pt x="0" y="0"/>
                </a:lnTo>
                <a:close/>
              </a:path>
            </a:pathLst>
          </a:custGeom>
          <a:blipFill rotWithShape="1">
            <a:blip r:embed="rId3">
              <a:alphaModFix/>
            </a:blip>
            <a:stretch>
              <a:fillRect/>
            </a:stretch>
          </a:blipFill>
          <a:ln>
            <a:noFill/>
          </a:ln>
        </p:spPr>
        <p:txBody>
          <a:bodyPr/>
          <a:lstStyle/>
          <a:p>
            <a:endParaRPr lang="en-US"/>
          </a:p>
        </p:txBody>
      </p:sp>
      <p:grpSp>
        <p:nvGrpSpPr>
          <p:cNvPr id="140" name="Google Shape;140;p26"/>
          <p:cNvGrpSpPr/>
          <p:nvPr/>
        </p:nvGrpSpPr>
        <p:grpSpPr>
          <a:xfrm>
            <a:off x="-330966" y="5424043"/>
            <a:ext cx="9869065" cy="825678"/>
            <a:chOff x="0" y="0"/>
            <a:chExt cx="26317508" cy="2201808"/>
          </a:xfrm>
        </p:grpSpPr>
        <p:grpSp>
          <p:nvGrpSpPr>
            <p:cNvPr id="141" name="Google Shape;141;p26"/>
            <p:cNvGrpSpPr/>
            <p:nvPr/>
          </p:nvGrpSpPr>
          <p:grpSpPr>
            <a:xfrm>
              <a:off x="0" y="0"/>
              <a:ext cx="26317508" cy="2201808"/>
              <a:chOff x="0" y="0"/>
              <a:chExt cx="5198520" cy="434925"/>
            </a:xfrm>
          </p:grpSpPr>
          <p:sp>
            <p:nvSpPr>
              <p:cNvPr id="142" name="Google Shape;142;p26"/>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43" name="Google Shape;143;p26"/>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sp>
          <p:nvSpPr>
            <p:cNvPr id="144" name="Google Shape;144;p26">
              <a:hlinkClick r:id="rId4"/>
            </p:cNvPr>
            <p:cNvSpPr/>
            <p:nvPr/>
          </p:nvSpPr>
          <p:spPr>
            <a:xfrm>
              <a:off x="20708994"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145" name="Google Shape;145;p26">
              <a:hlinkClick r:id="rId6"/>
            </p:cNvPr>
            <p:cNvSpPr/>
            <p:nvPr/>
          </p:nvSpPr>
          <p:spPr>
            <a:xfrm>
              <a:off x="19860926"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146" name="Google Shape;146;p26">
              <a:hlinkClick r:id="rId8"/>
            </p:cNvPr>
            <p:cNvSpPr/>
            <p:nvPr/>
          </p:nvSpPr>
          <p:spPr>
            <a:xfrm>
              <a:off x="23252804" y="360227"/>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147" name="Google Shape;147;p26">
              <a:hlinkClick r:id="rId10"/>
            </p:cNvPr>
            <p:cNvSpPr/>
            <p:nvPr/>
          </p:nvSpPr>
          <p:spPr>
            <a:xfrm>
              <a:off x="24100872"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148" name="Google Shape;148;p26"/>
            <p:cNvSpPr/>
            <p:nvPr/>
          </p:nvSpPr>
          <p:spPr>
            <a:xfrm>
              <a:off x="21557061" y="360227"/>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149" name="Google Shape;149;p26">
              <a:hlinkClick r:id="rId13"/>
            </p:cNvPr>
            <p:cNvSpPr/>
            <p:nvPr/>
          </p:nvSpPr>
          <p:spPr>
            <a:xfrm>
              <a:off x="22405129" y="360423"/>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150" name="Google Shape;150;p26"/>
            <p:cNvSpPr txBox="1"/>
            <p:nvPr/>
          </p:nvSpPr>
          <p:spPr>
            <a:xfrm>
              <a:off x="16761958" y="458949"/>
              <a:ext cx="3010200" cy="689419"/>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sp>
          <p:nvSpPr>
            <p:cNvPr id="151" name="Google Shape;151;p26"/>
            <p:cNvSpPr txBox="1"/>
            <p:nvPr/>
          </p:nvSpPr>
          <p:spPr>
            <a:xfrm>
              <a:off x="1404352" y="658973"/>
              <a:ext cx="8905800" cy="2463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5">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6">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grpSp>
      <p:sp>
        <p:nvSpPr>
          <p:cNvPr id="152" name="Google Shape;152;p26"/>
          <p:cNvSpPr/>
          <p:nvPr/>
        </p:nvSpPr>
        <p:spPr>
          <a:xfrm>
            <a:off x="5525388" y="1277660"/>
            <a:ext cx="4583292" cy="3842164"/>
          </a:xfrm>
          <a:custGeom>
            <a:avLst/>
            <a:gdLst/>
            <a:ahLst/>
            <a:cxnLst/>
            <a:rect l="l" t="t" r="r" b="b"/>
            <a:pathLst>
              <a:path w="9166583" h="7684327" extrusionOk="0">
                <a:moveTo>
                  <a:pt x="0" y="0"/>
                </a:moveTo>
                <a:lnTo>
                  <a:pt x="9166582" y="0"/>
                </a:lnTo>
                <a:lnTo>
                  <a:pt x="9166582" y="7684327"/>
                </a:lnTo>
                <a:lnTo>
                  <a:pt x="0" y="7684327"/>
                </a:lnTo>
                <a:lnTo>
                  <a:pt x="0" y="0"/>
                </a:lnTo>
                <a:close/>
              </a:path>
            </a:pathLst>
          </a:custGeom>
          <a:blipFill rotWithShape="1">
            <a:blip r:embed="rId17">
              <a:alphaModFix/>
            </a:blip>
            <a:stretch>
              <a:fillRect/>
            </a:stretch>
          </a:blipFill>
          <a:ln>
            <a:noFill/>
          </a:ln>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160"/>
        <p:cNvGrpSpPr/>
        <p:nvPr/>
      </p:nvGrpSpPr>
      <p:grpSpPr>
        <a:xfrm>
          <a:off x="0" y="0"/>
          <a:ext cx="0" cy="0"/>
          <a:chOff x="0" y="0"/>
          <a:chExt cx="0" cy="0"/>
        </a:xfrm>
      </p:grpSpPr>
      <p:grpSp>
        <p:nvGrpSpPr>
          <p:cNvPr id="161" name="Google Shape;161;p27"/>
          <p:cNvGrpSpPr/>
          <p:nvPr/>
        </p:nvGrpSpPr>
        <p:grpSpPr>
          <a:xfrm>
            <a:off x="2896282" y="730602"/>
            <a:ext cx="6642092" cy="5073836"/>
            <a:chOff x="0" y="0"/>
            <a:chExt cx="3498600" cy="2672550"/>
          </a:xfrm>
        </p:grpSpPr>
        <p:sp>
          <p:nvSpPr>
            <p:cNvPr id="162" name="Google Shape;162;p27"/>
            <p:cNvSpPr/>
            <p:nvPr/>
          </p:nvSpPr>
          <p:spPr>
            <a:xfrm>
              <a:off x="0" y="0"/>
              <a:ext cx="3498571" cy="2672425"/>
            </a:xfrm>
            <a:custGeom>
              <a:avLst/>
              <a:gdLst/>
              <a:ahLst/>
              <a:cxnLst/>
              <a:rect l="l" t="t" r="r" b="b"/>
              <a:pathLst>
                <a:path w="3498571" h="2672425" extrusionOk="0">
                  <a:moveTo>
                    <a:pt x="0" y="0"/>
                  </a:moveTo>
                  <a:lnTo>
                    <a:pt x="3498571" y="0"/>
                  </a:lnTo>
                  <a:lnTo>
                    <a:pt x="3498571" y="2672425"/>
                  </a:lnTo>
                  <a:lnTo>
                    <a:pt x="0" y="2672425"/>
                  </a:lnTo>
                  <a:close/>
                </a:path>
              </a:pathLst>
            </a:custGeom>
            <a:solidFill>
              <a:srgbClr val="F0F0F0"/>
            </a:solidFill>
            <a:ln>
              <a:noFill/>
            </a:ln>
          </p:spPr>
          <p:txBody>
            <a:bodyPr/>
            <a:lstStyle/>
            <a:p>
              <a:endParaRPr lang="en-US"/>
            </a:p>
          </p:txBody>
        </p:sp>
        <p:sp>
          <p:nvSpPr>
            <p:cNvPr id="163" name="Google Shape;163;p27"/>
            <p:cNvSpPr txBox="1"/>
            <p:nvPr/>
          </p:nvSpPr>
          <p:spPr>
            <a:xfrm>
              <a:off x="0" y="133350"/>
              <a:ext cx="3498600" cy="2539200"/>
            </a:xfrm>
            <a:prstGeom prst="rect">
              <a:avLst/>
            </a:prstGeom>
            <a:noFill/>
            <a:ln>
              <a:noFill/>
            </a:ln>
          </p:spPr>
          <p:txBody>
            <a:bodyPr spcFirstLastPara="1" wrap="square" lIns="25400" tIns="25400" rIns="25400" bIns="25400" anchor="ctr" anchorCtr="0">
              <a:noAutofit/>
            </a:bodyPr>
            <a:lstStyle/>
            <a:p>
              <a:pPr algn="ctr">
                <a:lnSpc>
                  <a:spcPct val="66666"/>
                </a:lnSpc>
                <a:buClr>
                  <a:srgbClr val="000000"/>
                </a:buClr>
              </a:pPr>
              <a:endParaRPr sz="900" kern="0">
                <a:solidFill>
                  <a:srgbClr val="F8F6F2"/>
                </a:solidFill>
                <a:latin typeface="Calibri"/>
                <a:ea typeface="Calibri"/>
                <a:cs typeface="Calibri"/>
                <a:sym typeface="Calibri"/>
              </a:endParaRPr>
            </a:p>
          </p:txBody>
        </p:sp>
      </p:grpSp>
      <p:sp>
        <p:nvSpPr>
          <p:cNvPr id="164" name="Google Shape;164;p27"/>
          <p:cNvSpPr/>
          <p:nvPr/>
        </p:nvSpPr>
        <p:spPr>
          <a:xfrm>
            <a:off x="2896282" y="1502128"/>
            <a:ext cx="5733368" cy="4701877"/>
          </a:xfrm>
          <a:custGeom>
            <a:avLst/>
            <a:gdLst/>
            <a:ahLst/>
            <a:cxnLst/>
            <a:rect l="l" t="t" r="r" b="b"/>
            <a:pathLst>
              <a:path w="11466736" h="9403755" extrusionOk="0">
                <a:moveTo>
                  <a:pt x="0" y="0"/>
                </a:moveTo>
                <a:lnTo>
                  <a:pt x="11466736" y="0"/>
                </a:lnTo>
                <a:lnTo>
                  <a:pt x="11466736" y="9403755"/>
                </a:lnTo>
                <a:lnTo>
                  <a:pt x="0" y="9403755"/>
                </a:lnTo>
                <a:lnTo>
                  <a:pt x="0" y="0"/>
                </a:lnTo>
                <a:close/>
              </a:path>
            </a:pathLst>
          </a:custGeom>
          <a:blipFill rotWithShape="1">
            <a:blip r:embed="rId3">
              <a:alphaModFix/>
            </a:blip>
            <a:stretch>
              <a:fillRect/>
            </a:stretch>
          </a:blipFill>
          <a:ln>
            <a:noFill/>
          </a:ln>
        </p:spPr>
        <p:txBody>
          <a:bodyPr/>
          <a:lstStyle/>
          <a:p>
            <a:endParaRPr lang="en-US"/>
          </a:p>
        </p:txBody>
      </p:sp>
      <p:grpSp>
        <p:nvGrpSpPr>
          <p:cNvPr id="165" name="Google Shape;165;p27"/>
          <p:cNvGrpSpPr/>
          <p:nvPr/>
        </p:nvGrpSpPr>
        <p:grpSpPr>
          <a:xfrm>
            <a:off x="-330966" y="5424044"/>
            <a:ext cx="9869390" cy="825705"/>
            <a:chOff x="0" y="0"/>
            <a:chExt cx="5198520" cy="434925"/>
          </a:xfrm>
        </p:grpSpPr>
        <p:sp>
          <p:nvSpPr>
            <p:cNvPr id="166" name="Google Shape;166;p27"/>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67" name="Google Shape;167;p27"/>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168" name="Google Shape;168;p27"/>
          <p:cNvGrpSpPr/>
          <p:nvPr/>
        </p:nvGrpSpPr>
        <p:grpSpPr>
          <a:xfrm>
            <a:off x="5954769" y="5559129"/>
            <a:ext cx="3054182" cy="302089"/>
            <a:chOff x="0" y="0"/>
            <a:chExt cx="8144485" cy="805572"/>
          </a:xfrm>
        </p:grpSpPr>
        <p:sp>
          <p:nvSpPr>
            <p:cNvPr id="169" name="Google Shape;169;p27">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170" name="Google Shape;170;p27">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171" name="Google Shape;171;p27">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172" name="Google Shape;172;p27">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173" name="Google Shape;173;p27"/>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174" name="Google Shape;174;p27">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175" name="Google Shape;175;p27"/>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grpSp>
        <p:nvGrpSpPr>
          <p:cNvPr id="176" name="Google Shape;176;p27"/>
          <p:cNvGrpSpPr/>
          <p:nvPr/>
        </p:nvGrpSpPr>
        <p:grpSpPr>
          <a:xfrm>
            <a:off x="473590" y="1014547"/>
            <a:ext cx="1890430" cy="1660478"/>
            <a:chOff x="0" y="0"/>
            <a:chExt cx="5041146" cy="4427942"/>
          </a:xfrm>
        </p:grpSpPr>
        <p:sp>
          <p:nvSpPr>
            <p:cNvPr id="177" name="Google Shape;177;p27"/>
            <p:cNvSpPr/>
            <p:nvPr/>
          </p:nvSpPr>
          <p:spPr>
            <a:xfrm>
              <a:off x="182674" y="160453"/>
              <a:ext cx="4858472" cy="4267489"/>
            </a:xfrm>
            <a:custGeom>
              <a:avLst/>
              <a:gdLst/>
              <a:ahLst/>
              <a:cxnLst/>
              <a:rect l="l" t="t" r="r" b="b"/>
              <a:pathLst>
                <a:path w="5665857" h="4976664" extrusionOk="0">
                  <a:moveTo>
                    <a:pt x="4317383" y="0"/>
                  </a:moveTo>
                  <a:lnTo>
                    <a:pt x="1348474" y="0"/>
                  </a:lnTo>
                  <a:cubicBezTo>
                    <a:pt x="603980" y="0"/>
                    <a:pt x="0" y="530512"/>
                    <a:pt x="0" y="1184446"/>
                  </a:cubicBezTo>
                  <a:lnTo>
                    <a:pt x="0" y="4976664"/>
                  </a:lnTo>
                  <a:lnTo>
                    <a:pt x="4317383" y="4976664"/>
                  </a:lnTo>
                  <a:cubicBezTo>
                    <a:pt x="5061877" y="4976664"/>
                    <a:pt x="5665857" y="4446151"/>
                    <a:pt x="5665857" y="3792218"/>
                  </a:cubicBezTo>
                  <a:lnTo>
                    <a:pt x="5665857" y="0"/>
                  </a:lnTo>
                  <a:lnTo>
                    <a:pt x="4317383" y="0"/>
                  </a:lnTo>
                  <a:close/>
                </a:path>
              </a:pathLst>
            </a:custGeom>
            <a:solidFill>
              <a:srgbClr val="38B1EA"/>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78" name="Google Shape;178;p27"/>
            <p:cNvSpPr/>
            <p:nvPr/>
          </p:nvSpPr>
          <p:spPr>
            <a:xfrm>
              <a:off x="0" y="0"/>
              <a:ext cx="4858472" cy="4267489"/>
            </a:xfrm>
            <a:custGeom>
              <a:avLst/>
              <a:gdLst/>
              <a:ahLst/>
              <a:cxnLst/>
              <a:rect l="l" t="t" r="r" b="b"/>
              <a:pathLst>
                <a:path w="5665857" h="4976664" extrusionOk="0">
                  <a:moveTo>
                    <a:pt x="4317383" y="0"/>
                  </a:moveTo>
                  <a:lnTo>
                    <a:pt x="1348474" y="0"/>
                  </a:lnTo>
                  <a:cubicBezTo>
                    <a:pt x="603980" y="0"/>
                    <a:pt x="0" y="530512"/>
                    <a:pt x="0" y="1184446"/>
                  </a:cubicBezTo>
                  <a:lnTo>
                    <a:pt x="0" y="4976664"/>
                  </a:lnTo>
                  <a:lnTo>
                    <a:pt x="4317383" y="4976664"/>
                  </a:lnTo>
                  <a:cubicBezTo>
                    <a:pt x="5061877" y="4976664"/>
                    <a:pt x="5665857" y="4446151"/>
                    <a:pt x="5665857" y="3792218"/>
                  </a:cubicBezTo>
                  <a:lnTo>
                    <a:pt x="5665857" y="0"/>
                  </a:lnTo>
                  <a:lnTo>
                    <a:pt x="4317383" y="0"/>
                  </a:lnTo>
                  <a:close/>
                </a:path>
              </a:pathLst>
            </a:custGeom>
            <a:blipFill rotWithShape="1">
              <a:blip r:embed="rId15">
                <a:alphaModFix/>
              </a:blip>
              <a:stretch>
                <a:fillRect l="-37828" r="-37838"/>
              </a:stretch>
            </a:blip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grpSp>
      <p:sp>
        <p:nvSpPr>
          <p:cNvPr id="179" name="Google Shape;179;p27"/>
          <p:cNvSpPr/>
          <p:nvPr/>
        </p:nvSpPr>
        <p:spPr>
          <a:xfrm>
            <a:off x="-4777866" y="2813761"/>
            <a:ext cx="8719079" cy="2365050"/>
          </a:xfrm>
          <a:custGeom>
            <a:avLst/>
            <a:gdLst/>
            <a:ahLst/>
            <a:cxnLst/>
            <a:rect l="l" t="t" r="r" b="b"/>
            <a:pathLst>
              <a:path w="17438157" h="4730100" extrusionOk="0">
                <a:moveTo>
                  <a:pt x="0" y="0"/>
                </a:moveTo>
                <a:lnTo>
                  <a:pt x="17438157" y="0"/>
                </a:lnTo>
                <a:lnTo>
                  <a:pt x="17438157" y="4730100"/>
                </a:lnTo>
                <a:lnTo>
                  <a:pt x="0" y="4730100"/>
                </a:lnTo>
                <a:lnTo>
                  <a:pt x="0" y="0"/>
                </a:lnTo>
                <a:close/>
              </a:path>
            </a:pathLst>
          </a:custGeom>
          <a:blipFill rotWithShape="1">
            <a:blip r:embed="rId16">
              <a:alphaModFix/>
            </a:blip>
            <a:stretch>
              <a:fillRect/>
            </a:stretch>
          </a:blipFill>
          <a:ln>
            <a:noFill/>
          </a:ln>
        </p:spPr>
        <p:txBody>
          <a:bodyPr/>
          <a:lstStyle/>
          <a:p>
            <a:endParaRPr lang="en-US"/>
          </a:p>
        </p:txBody>
      </p:sp>
      <p:sp>
        <p:nvSpPr>
          <p:cNvPr id="180" name="Google Shape;180;p27"/>
          <p:cNvSpPr txBox="1"/>
          <p:nvPr/>
        </p:nvSpPr>
        <p:spPr>
          <a:xfrm>
            <a:off x="473590" y="3038879"/>
            <a:ext cx="2783700" cy="1987800"/>
          </a:xfrm>
          <a:prstGeom prst="rect">
            <a:avLst/>
          </a:prstGeom>
          <a:noFill/>
          <a:ln>
            <a:noFill/>
          </a:ln>
        </p:spPr>
        <p:txBody>
          <a:bodyPr spcFirstLastPara="1" wrap="square" lIns="0" tIns="0" rIns="0" bIns="0" anchor="t" anchorCtr="0">
            <a:spAutoFit/>
          </a:bodyPr>
          <a:lstStyle/>
          <a:p>
            <a:pPr>
              <a:lnSpc>
                <a:spcPct val="103000"/>
              </a:lnSpc>
              <a:buClr>
                <a:srgbClr val="000000"/>
              </a:buClr>
            </a:pPr>
            <a:r>
              <a:rPr lang="en" sz="2100" b="1" kern="0">
                <a:solidFill>
                  <a:srgbClr val="FFFFFF"/>
                </a:solidFill>
                <a:latin typeface="Poppins"/>
                <a:ea typeface="Poppins"/>
                <a:cs typeface="Poppins"/>
                <a:sym typeface="Poppins"/>
              </a:rPr>
              <a:t>Global, national, state, and local </a:t>
            </a:r>
            <a:r>
              <a:rPr lang="en" sz="2100" b="1" kern="0">
                <a:solidFill>
                  <a:srgbClr val="38B1EA"/>
                </a:solidFill>
                <a:latin typeface="Poppins"/>
                <a:ea typeface="Poppins"/>
                <a:cs typeface="Poppins"/>
                <a:sym typeface="Poppins"/>
              </a:rPr>
              <a:t>research shows a link </a:t>
            </a:r>
            <a:r>
              <a:rPr lang="en" sz="2100" b="1" kern="0">
                <a:solidFill>
                  <a:srgbClr val="FFFFFF"/>
                </a:solidFill>
                <a:latin typeface="Poppins"/>
                <a:ea typeface="Poppins"/>
                <a:cs typeface="Poppins"/>
                <a:sym typeface="Poppins"/>
              </a:rPr>
              <a:t>between voter participation and health outcomes</a:t>
            </a:r>
            <a:endParaRPr sz="500" kern="0">
              <a:solidFill>
                <a:srgbClr val="000000"/>
              </a:solidFill>
              <a:latin typeface="Arial"/>
              <a:cs typeface="Arial"/>
              <a:sym typeface="Arial"/>
            </a:endParaRPr>
          </a:p>
        </p:txBody>
      </p:sp>
      <p:sp>
        <p:nvSpPr>
          <p:cNvPr id="181" name="Google Shape;181;p27"/>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7">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8">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185"/>
        <p:cNvGrpSpPr/>
        <p:nvPr/>
      </p:nvGrpSpPr>
      <p:grpSpPr>
        <a:xfrm>
          <a:off x="0" y="0"/>
          <a:ext cx="0" cy="0"/>
          <a:chOff x="0" y="0"/>
          <a:chExt cx="0" cy="0"/>
        </a:xfrm>
      </p:grpSpPr>
      <p:sp>
        <p:nvSpPr>
          <p:cNvPr id="186" name="Google Shape;186;p28"/>
          <p:cNvSpPr/>
          <p:nvPr/>
        </p:nvSpPr>
        <p:spPr>
          <a:xfrm>
            <a:off x="3253467" y="1159774"/>
            <a:ext cx="5705344" cy="5705344"/>
          </a:xfrm>
          <a:custGeom>
            <a:avLst/>
            <a:gdLst/>
            <a:ahLst/>
            <a:cxnLst/>
            <a:rect l="l" t="t" r="r" b="b"/>
            <a:pathLst>
              <a:path w="12539218" h="12539218" extrusionOk="0">
                <a:moveTo>
                  <a:pt x="0" y="6269609"/>
                </a:moveTo>
                <a:cubicBezTo>
                  <a:pt x="0" y="2806954"/>
                  <a:pt x="2806954" y="0"/>
                  <a:pt x="6269609" y="0"/>
                </a:cubicBezTo>
                <a:cubicBezTo>
                  <a:pt x="9732264" y="0"/>
                  <a:pt x="12539218" y="2806954"/>
                  <a:pt x="12539218" y="6269609"/>
                </a:cubicBezTo>
                <a:cubicBezTo>
                  <a:pt x="12539218" y="9732264"/>
                  <a:pt x="9732264" y="12539218"/>
                  <a:pt x="6269609" y="12539218"/>
                </a:cubicBezTo>
                <a:cubicBezTo>
                  <a:pt x="2806954" y="12539218"/>
                  <a:pt x="0" y="9732264"/>
                  <a:pt x="0" y="6269609"/>
                </a:cubicBezTo>
                <a:close/>
              </a:path>
            </a:pathLst>
          </a:custGeom>
          <a:solidFill>
            <a:srgbClr val="083A51"/>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87" name="Google Shape;187;p28"/>
          <p:cNvSpPr txBox="1"/>
          <p:nvPr/>
        </p:nvSpPr>
        <p:spPr>
          <a:xfrm>
            <a:off x="4171472" y="1931772"/>
            <a:ext cx="3848700" cy="953787"/>
          </a:xfrm>
          <a:prstGeom prst="rect">
            <a:avLst/>
          </a:prstGeom>
          <a:noFill/>
          <a:ln>
            <a:noFill/>
          </a:ln>
        </p:spPr>
        <p:txBody>
          <a:bodyPr spcFirstLastPara="1" wrap="square" lIns="0" tIns="0" rIns="0" bIns="0" anchor="t" anchorCtr="0">
            <a:spAutoFit/>
          </a:bodyPr>
          <a:lstStyle/>
          <a:p>
            <a:pPr algn="ctr">
              <a:lnSpc>
                <a:spcPct val="138021"/>
              </a:lnSpc>
              <a:buClr>
                <a:srgbClr val="000000"/>
              </a:buClr>
            </a:pPr>
            <a:r>
              <a:rPr lang="en" sz="1500" b="1" kern="0">
                <a:solidFill>
                  <a:srgbClr val="FFFFFF"/>
                </a:solidFill>
                <a:latin typeface="Poppins"/>
                <a:ea typeface="Poppins"/>
                <a:cs typeface="Poppins"/>
                <a:sym typeface="Poppins"/>
              </a:rPr>
              <a:t>STRUCTURAL DETERMINANTS OF HEALTH</a:t>
            </a:r>
            <a:endParaRPr sz="700" kern="0">
              <a:solidFill>
                <a:srgbClr val="000000"/>
              </a:solidFill>
              <a:latin typeface="Arial"/>
              <a:cs typeface="Arial"/>
              <a:sym typeface="Arial"/>
            </a:endParaRPr>
          </a:p>
          <a:p>
            <a:pPr algn="ctr">
              <a:lnSpc>
                <a:spcPct val="138007"/>
              </a:lnSpc>
              <a:buClr>
                <a:srgbClr val="000000"/>
              </a:buClr>
            </a:pPr>
            <a:r>
              <a:rPr lang="en" sz="1600" b="1" kern="0">
                <a:solidFill>
                  <a:srgbClr val="FFFFFF"/>
                </a:solidFill>
                <a:latin typeface="Poppins"/>
                <a:ea typeface="Poppins"/>
                <a:cs typeface="Poppins"/>
                <a:sym typeface="Poppins"/>
              </a:rPr>
              <a:t>The </a:t>
            </a:r>
            <a:r>
              <a:rPr lang="en" sz="1600" b="1" u="sng" kern="0">
                <a:solidFill>
                  <a:srgbClr val="FFFFFF"/>
                </a:solidFill>
                <a:latin typeface="Poppins"/>
                <a:ea typeface="Poppins"/>
                <a:cs typeface="Poppins"/>
                <a:sym typeface="Poppins"/>
              </a:rPr>
              <a:t>upstream causes</a:t>
            </a:r>
            <a:r>
              <a:rPr lang="en" sz="1600" b="1" kern="0">
                <a:solidFill>
                  <a:srgbClr val="FFFFFF"/>
                </a:solidFill>
                <a:latin typeface="Poppins"/>
                <a:ea typeface="Poppins"/>
                <a:cs typeface="Poppins"/>
                <a:sym typeface="Poppins"/>
              </a:rPr>
              <a:t> of the causes</a:t>
            </a:r>
            <a:endParaRPr sz="700" kern="0">
              <a:solidFill>
                <a:srgbClr val="000000"/>
              </a:solidFill>
              <a:latin typeface="Arial"/>
              <a:cs typeface="Arial"/>
              <a:sym typeface="Arial"/>
            </a:endParaRPr>
          </a:p>
          <a:p>
            <a:pPr>
              <a:lnSpc>
                <a:spcPct val="120019"/>
              </a:lnSpc>
              <a:buClr>
                <a:srgbClr val="000000"/>
              </a:buClr>
            </a:pPr>
            <a:endParaRPr sz="1600" b="1" kern="0">
              <a:solidFill>
                <a:srgbClr val="FFFFFF"/>
              </a:solidFill>
              <a:latin typeface="Poppins"/>
              <a:ea typeface="Poppins"/>
              <a:cs typeface="Poppins"/>
              <a:sym typeface="Poppins"/>
            </a:endParaRPr>
          </a:p>
        </p:txBody>
      </p:sp>
      <p:grpSp>
        <p:nvGrpSpPr>
          <p:cNvPr id="188" name="Google Shape;188;p28"/>
          <p:cNvGrpSpPr/>
          <p:nvPr/>
        </p:nvGrpSpPr>
        <p:grpSpPr>
          <a:xfrm>
            <a:off x="3913776" y="2585420"/>
            <a:ext cx="4364528" cy="4364528"/>
            <a:chOff x="0" y="0"/>
            <a:chExt cx="9626219" cy="9626219"/>
          </a:xfrm>
        </p:grpSpPr>
        <p:sp>
          <p:nvSpPr>
            <p:cNvPr id="189" name="Google Shape;189;p28"/>
            <p:cNvSpPr/>
            <p:nvPr/>
          </p:nvSpPr>
          <p:spPr>
            <a:xfrm>
              <a:off x="12700" y="12700"/>
              <a:ext cx="9600819" cy="9600819"/>
            </a:xfrm>
            <a:custGeom>
              <a:avLst/>
              <a:gdLst/>
              <a:ahLst/>
              <a:cxnLst/>
              <a:rect l="l" t="t" r="r" b="b"/>
              <a:pathLst>
                <a:path w="9600819" h="9600819" extrusionOk="0">
                  <a:moveTo>
                    <a:pt x="0" y="4800346"/>
                  </a:moveTo>
                  <a:cubicBezTo>
                    <a:pt x="0" y="2149221"/>
                    <a:pt x="2149221" y="0"/>
                    <a:pt x="4800346" y="0"/>
                  </a:cubicBezTo>
                  <a:cubicBezTo>
                    <a:pt x="7451472" y="0"/>
                    <a:pt x="9600819" y="2149221"/>
                    <a:pt x="9600819" y="4800346"/>
                  </a:cubicBezTo>
                  <a:cubicBezTo>
                    <a:pt x="9600819" y="7451472"/>
                    <a:pt x="7451598" y="9600819"/>
                    <a:pt x="4800346" y="9600819"/>
                  </a:cubicBezTo>
                  <a:cubicBezTo>
                    <a:pt x="2149094" y="9600819"/>
                    <a:pt x="0" y="7451598"/>
                    <a:pt x="0" y="4800346"/>
                  </a:cubicBezTo>
                  <a:close/>
                </a:path>
              </a:pathLst>
            </a:custGeom>
            <a:solidFill>
              <a:srgbClr val="EDF8FD"/>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90" name="Google Shape;190;p28"/>
            <p:cNvSpPr/>
            <p:nvPr/>
          </p:nvSpPr>
          <p:spPr>
            <a:xfrm>
              <a:off x="0" y="0"/>
              <a:ext cx="9626219" cy="9626219"/>
            </a:xfrm>
            <a:custGeom>
              <a:avLst/>
              <a:gdLst/>
              <a:ahLst/>
              <a:cxnLst/>
              <a:rect l="l" t="t" r="r" b="b"/>
              <a:pathLst>
                <a:path w="9626219" h="9626219" extrusionOk="0">
                  <a:moveTo>
                    <a:pt x="0" y="4813046"/>
                  </a:moveTo>
                  <a:cubicBezTo>
                    <a:pt x="0" y="2154936"/>
                    <a:pt x="2154936" y="0"/>
                    <a:pt x="4813046" y="0"/>
                  </a:cubicBezTo>
                  <a:lnTo>
                    <a:pt x="4813046" y="12700"/>
                  </a:lnTo>
                  <a:lnTo>
                    <a:pt x="4813046" y="0"/>
                  </a:lnTo>
                  <a:cubicBezTo>
                    <a:pt x="7471283" y="0"/>
                    <a:pt x="9626219" y="2154936"/>
                    <a:pt x="9626219" y="4813046"/>
                  </a:cubicBezTo>
                  <a:lnTo>
                    <a:pt x="9613519" y="4813046"/>
                  </a:lnTo>
                  <a:lnTo>
                    <a:pt x="9626219" y="4813046"/>
                  </a:lnTo>
                  <a:cubicBezTo>
                    <a:pt x="9626219" y="7471283"/>
                    <a:pt x="7471283" y="9626092"/>
                    <a:pt x="4813172" y="9626092"/>
                  </a:cubicBezTo>
                  <a:lnTo>
                    <a:pt x="4813172" y="9613392"/>
                  </a:lnTo>
                  <a:lnTo>
                    <a:pt x="4813172" y="9626092"/>
                  </a:lnTo>
                  <a:cubicBezTo>
                    <a:pt x="2154936" y="9626219"/>
                    <a:pt x="0" y="7471283"/>
                    <a:pt x="0" y="4813046"/>
                  </a:cubicBezTo>
                  <a:lnTo>
                    <a:pt x="12700" y="4813046"/>
                  </a:lnTo>
                  <a:lnTo>
                    <a:pt x="25400" y="4813046"/>
                  </a:lnTo>
                  <a:lnTo>
                    <a:pt x="12700" y="4813046"/>
                  </a:lnTo>
                  <a:lnTo>
                    <a:pt x="0" y="4813046"/>
                  </a:lnTo>
                  <a:moveTo>
                    <a:pt x="25400" y="4813046"/>
                  </a:moveTo>
                  <a:cubicBezTo>
                    <a:pt x="25400" y="4820031"/>
                    <a:pt x="19685" y="4825746"/>
                    <a:pt x="12700" y="4825746"/>
                  </a:cubicBezTo>
                  <a:cubicBezTo>
                    <a:pt x="5715" y="4825746"/>
                    <a:pt x="0" y="4820031"/>
                    <a:pt x="0" y="4813046"/>
                  </a:cubicBezTo>
                  <a:cubicBezTo>
                    <a:pt x="0" y="4806061"/>
                    <a:pt x="5715" y="4800346"/>
                    <a:pt x="12700" y="4800346"/>
                  </a:cubicBezTo>
                  <a:cubicBezTo>
                    <a:pt x="19685" y="4800346"/>
                    <a:pt x="25400" y="4806061"/>
                    <a:pt x="25400" y="4813046"/>
                  </a:cubicBezTo>
                  <a:cubicBezTo>
                    <a:pt x="25400" y="7457186"/>
                    <a:pt x="2168906" y="9600692"/>
                    <a:pt x="4813046" y="9600692"/>
                  </a:cubicBezTo>
                  <a:cubicBezTo>
                    <a:pt x="7457187" y="9600692"/>
                    <a:pt x="9600819" y="7457313"/>
                    <a:pt x="9600819" y="4813046"/>
                  </a:cubicBezTo>
                  <a:cubicBezTo>
                    <a:pt x="9600819" y="2168779"/>
                    <a:pt x="7457313" y="25400"/>
                    <a:pt x="4813046" y="25400"/>
                  </a:cubicBezTo>
                  <a:lnTo>
                    <a:pt x="4813046" y="12700"/>
                  </a:lnTo>
                  <a:lnTo>
                    <a:pt x="4813046" y="25400"/>
                  </a:lnTo>
                  <a:cubicBezTo>
                    <a:pt x="2168906" y="25400"/>
                    <a:pt x="25400" y="2168906"/>
                    <a:pt x="25400" y="4813046"/>
                  </a:cubicBezTo>
                  <a:close/>
                </a:path>
              </a:pathLst>
            </a:custGeom>
            <a:solidFill>
              <a:srgbClr val="212324"/>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grpSp>
      <p:sp>
        <p:nvSpPr>
          <p:cNvPr id="191" name="Google Shape;191;p28"/>
          <p:cNvSpPr txBox="1"/>
          <p:nvPr/>
        </p:nvSpPr>
        <p:spPr>
          <a:xfrm>
            <a:off x="4419989" y="3361985"/>
            <a:ext cx="3351600" cy="658322"/>
          </a:xfrm>
          <a:prstGeom prst="rect">
            <a:avLst/>
          </a:prstGeom>
          <a:noFill/>
          <a:ln>
            <a:noFill/>
          </a:ln>
        </p:spPr>
        <p:txBody>
          <a:bodyPr spcFirstLastPara="1" wrap="square" lIns="0" tIns="0" rIns="0" bIns="0" anchor="t" anchorCtr="0">
            <a:spAutoFit/>
          </a:bodyPr>
          <a:lstStyle/>
          <a:p>
            <a:pPr algn="ctr">
              <a:lnSpc>
                <a:spcPct val="138014"/>
              </a:lnSpc>
              <a:buClr>
                <a:srgbClr val="000000"/>
              </a:buClr>
            </a:pPr>
            <a:r>
              <a:rPr lang="en" sz="1500" b="1" kern="0">
                <a:solidFill>
                  <a:srgbClr val="083A51"/>
                </a:solidFill>
                <a:latin typeface="Poppins"/>
                <a:ea typeface="Poppins"/>
                <a:cs typeface="Poppins"/>
                <a:sym typeface="Poppins"/>
              </a:rPr>
              <a:t>SOCIAL DETERMINANTS OF HEALTH</a:t>
            </a:r>
            <a:endParaRPr sz="700" kern="0">
              <a:solidFill>
                <a:srgbClr val="000000"/>
              </a:solidFill>
              <a:latin typeface="Arial"/>
              <a:cs typeface="Arial"/>
              <a:sym typeface="Arial"/>
            </a:endParaRPr>
          </a:p>
          <a:p>
            <a:pPr algn="ctr">
              <a:lnSpc>
                <a:spcPct val="138007"/>
              </a:lnSpc>
              <a:buClr>
                <a:srgbClr val="000000"/>
              </a:buClr>
            </a:pPr>
            <a:r>
              <a:rPr lang="en" sz="1600" b="1" kern="0">
                <a:solidFill>
                  <a:srgbClr val="083A51"/>
                </a:solidFill>
                <a:latin typeface="Poppins"/>
                <a:ea typeface="Poppins"/>
                <a:cs typeface="Poppins"/>
                <a:sym typeface="Poppins"/>
              </a:rPr>
              <a:t>The </a:t>
            </a:r>
            <a:r>
              <a:rPr lang="en" sz="1600" b="1" u="sng" kern="0">
                <a:solidFill>
                  <a:srgbClr val="083A51"/>
                </a:solidFill>
                <a:latin typeface="Poppins"/>
                <a:ea typeface="Poppins"/>
                <a:cs typeface="Poppins"/>
                <a:sym typeface="Poppins"/>
              </a:rPr>
              <a:t>causes</a:t>
            </a:r>
            <a:r>
              <a:rPr lang="en" sz="1600" b="1" kern="0">
                <a:solidFill>
                  <a:srgbClr val="083A51"/>
                </a:solidFill>
                <a:latin typeface="Poppins"/>
                <a:ea typeface="Poppins"/>
                <a:cs typeface="Poppins"/>
                <a:sym typeface="Poppins"/>
              </a:rPr>
              <a:t> of poor health</a:t>
            </a:r>
            <a:endParaRPr sz="700" kern="0">
              <a:solidFill>
                <a:srgbClr val="000000"/>
              </a:solidFill>
              <a:latin typeface="Arial"/>
              <a:cs typeface="Arial"/>
              <a:sym typeface="Arial"/>
            </a:endParaRPr>
          </a:p>
        </p:txBody>
      </p:sp>
      <p:sp>
        <p:nvSpPr>
          <p:cNvPr id="192" name="Google Shape;192;p28"/>
          <p:cNvSpPr/>
          <p:nvPr/>
        </p:nvSpPr>
        <p:spPr>
          <a:xfrm>
            <a:off x="4578890" y="3941390"/>
            <a:ext cx="3044865" cy="3044865"/>
          </a:xfrm>
          <a:custGeom>
            <a:avLst/>
            <a:gdLst/>
            <a:ahLst/>
            <a:cxnLst/>
            <a:rect l="l" t="t" r="r" b="b"/>
            <a:pathLst>
              <a:path w="6692011" h="6692011" extrusionOk="0">
                <a:moveTo>
                  <a:pt x="0" y="3345942"/>
                </a:moveTo>
                <a:cubicBezTo>
                  <a:pt x="0" y="1498092"/>
                  <a:pt x="1498092" y="0"/>
                  <a:pt x="3345942" y="0"/>
                </a:cubicBezTo>
                <a:cubicBezTo>
                  <a:pt x="5193792" y="0"/>
                  <a:pt x="6692011" y="1498092"/>
                  <a:pt x="6692011" y="3345942"/>
                </a:cubicBezTo>
                <a:cubicBezTo>
                  <a:pt x="6692011" y="5193792"/>
                  <a:pt x="5193919" y="6692011"/>
                  <a:pt x="3345942" y="6692011"/>
                </a:cubicBezTo>
                <a:cubicBezTo>
                  <a:pt x="1497965" y="6692011"/>
                  <a:pt x="0" y="5193919"/>
                  <a:pt x="0" y="3345942"/>
                </a:cubicBezTo>
                <a:close/>
              </a:path>
            </a:pathLst>
          </a:custGeom>
          <a:solidFill>
            <a:srgbClr val="11719E"/>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193" name="Google Shape;193;p28"/>
          <p:cNvSpPr txBox="1"/>
          <p:nvPr/>
        </p:nvSpPr>
        <p:spPr>
          <a:xfrm>
            <a:off x="4887635" y="4408788"/>
            <a:ext cx="2541300" cy="1019318"/>
          </a:xfrm>
          <a:prstGeom prst="rect">
            <a:avLst/>
          </a:prstGeom>
          <a:noFill/>
          <a:ln>
            <a:noFill/>
          </a:ln>
        </p:spPr>
        <p:txBody>
          <a:bodyPr spcFirstLastPara="1" wrap="square" lIns="0" tIns="0" rIns="0" bIns="0" anchor="t" anchorCtr="0">
            <a:spAutoFit/>
          </a:bodyPr>
          <a:lstStyle/>
          <a:p>
            <a:pPr algn="ctr">
              <a:lnSpc>
                <a:spcPct val="138039"/>
              </a:lnSpc>
              <a:buClr>
                <a:srgbClr val="000000"/>
              </a:buClr>
            </a:pPr>
            <a:r>
              <a:rPr lang="en" sz="1600" b="1" kern="0">
                <a:solidFill>
                  <a:srgbClr val="FFFFFF"/>
                </a:solidFill>
                <a:latin typeface="Poppins"/>
                <a:ea typeface="Poppins"/>
                <a:cs typeface="Poppins"/>
                <a:sym typeface="Poppins"/>
              </a:rPr>
              <a:t>HEALTH-RELATED </a:t>
            </a:r>
            <a:endParaRPr sz="700" kern="0">
              <a:solidFill>
                <a:srgbClr val="000000"/>
              </a:solidFill>
              <a:latin typeface="Arial"/>
              <a:cs typeface="Arial"/>
              <a:sym typeface="Arial"/>
            </a:endParaRPr>
          </a:p>
          <a:p>
            <a:pPr algn="ctr">
              <a:lnSpc>
                <a:spcPct val="138039"/>
              </a:lnSpc>
              <a:buClr>
                <a:srgbClr val="000000"/>
              </a:buClr>
            </a:pPr>
            <a:r>
              <a:rPr lang="en" sz="1600" b="1" kern="0">
                <a:solidFill>
                  <a:srgbClr val="FFFFFF"/>
                </a:solidFill>
                <a:latin typeface="Poppins"/>
                <a:ea typeface="Poppins"/>
                <a:cs typeface="Poppins"/>
                <a:sym typeface="Poppins"/>
              </a:rPr>
              <a:t>SOCIAL NEEDS</a:t>
            </a:r>
            <a:endParaRPr sz="700" kern="0">
              <a:solidFill>
                <a:srgbClr val="000000"/>
              </a:solidFill>
              <a:latin typeface="Arial"/>
              <a:cs typeface="Arial"/>
              <a:sym typeface="Arial"/>
            </a:endParaRPr>
          </a:p>
          <a:p>
            <a:pPr algn="ctr">
              <a:lnSpc>
                <a:spcPct val="138039"/>
              </a:lnSpc>
              <a:buClr>
                <a:srgbClr val="000000"/>
              </a:buClr>
            </a:pPr>
            <a:r>
              <a:rPr lang="en" sz="1600" b="1" u="sng" kern="0">
                <a:solidFill>
                  <a:srgbClr val="FFFFFF"/>
                </a:solidFill>
                <a:latin typeface="Poppins"/>
                <a:ea typeface="Poppins"/>
                <a:cs typeface="Poppins"/>
                <a:sym typeface="Poppins"/>
              </a:rPr>
              <a:t>Effects</a:t>
            </a:r>
            <a:r>
              <a:rPr lang="en" sz="1600" b="1" kern="0">
                <a:solidFill>
                  <a:srgbClr val="FFFFFF"/>
                </a:solidFill>
                <a:latin typeface="Poppins"/>
                <a:ea typeface="Poppins"/>
                <a:cs typeface="Poppins"/>
                <a:sym typeface="Poppins"/>
              </a:rPr>
              <a:t> of the causes</a:t>
            </a:r>
            <a:endParaRPr sz="700" kern="0">
              <a:solidFill>
                <a:srgbClr val="000000"/>
              </a:solidFill>
              <a:latin typeface="Arial"/>
              <a:cs typeface="Arial"/>
              <a:sym typeface="Arial"/>
            </a:endParaRPr>
          </a:p>
        </p:txBody>
      </p:sp>
      <p:sp>
        <p:nvSpPr>
          <p:cNvPr id="194" name="Google Shape;194;p28"/>
          <p:cNvSpPr txBox="1"/>
          <p:nvPr/>
        </p:nvSpPr>
        <p:spPr>
          <a:xfrm>
            <a:off x="514350" y="1627165"/>
            <a:ext cx="1962300" cy="849463"/>
          </a:xfrm>
          <a:prstGeom prst="rect">
            <a:avLst/>
          </a:prstGeom>
          <a:noFill/>
          <a:ln>
            <a:noFill/>
          </a:ln>
        </p:spPr>
        <p:txBody>
          <a:bodyPr spcFirstLastPara="1" wrap="square" lIns="0" tIns="0" rIns="0" bIns="0" anchor="t" anchorCtr="0">
            <a:spAutoFit/>
          </a:bodyPr>
          <a:lstStyle/>
          <a:p>
            <a:pPr>
              <a:lnSpc>
                <a:spcPct val="138000"/>
              </a:lnSpc>
              <a:buClr>
                <a:srgbClr val="000000"/>
              </a:buClr>
            </a:pPr>
            <a:r>
              <a:rPr lang="en" sz="4000" b="1" kern="0">
                <a:solidFill>
                  <a:srgbClr val="E64C4C"/>
                </a:solidFill>
                <a:latin typeface="Poppins"/>
                <a:ea typeface="Poppins"/>
                <a:cs typeface="Poppins"/>
                <a:sym typeface="Poppins"/>
              </a:rPr>
              <a:t>Voting</a:t>
            </a:r>
            <a:endParaRPr sz="700" kern="0">
              <a:solidFill>
                <a:srgbClr val="000000"/>
              </a:solidFill>
              <a:latin typeface="Arial"/>
              <a:cs typeface="Arial"/>
              <a:sym typeface="Arial"/>
            </a:endParaRPr>
          </a:p>
        </p:txBody>
      </p:sp>
      <p:cxnSp>
        <p:nvCxnSpPr>
          <p:cNvPr id="195" name="Google Shape;195;p28"/>
          <p:cNvCxnSpPr/>
          <p:nvPr/>
        </p:nvCxnSpPr>
        <p:spPr>
          <a:xfrm>
            <a:off x="2385060" y="2083884"/>
            <a:ext cx="1067400" cy="0"/>
          </a:xfrm>
          <a:prstGeom prst="straightConnector1">
            <a:avLst/>
          </a:prstGeom>
          <a:noFill/>
          <a:ln w="171450" cap="rnd" cmpd="sng">
            <a:solidFill>
              <a:srgbClr val="E64C4C"/>
            </a:solidFill>
            <a:prstDash val="solid"/>
            <a:round/>
            <a:headEnd type="none" w="sm" len="sm"/>
            <a:tailEnd type="stealth" w="med" len="med"/>
          </a:ln>
        </p:spPr>
      </p:cxnSp>
      <p:sp>
        <p:nvSpPr>
          <p:cNvPr id="196" name="Google Shape;196;p28"/>
          <p:cNvSpPr/>
          <p:nvPr/>
        </p:nvSpPr>
        <p:spPr>
          <a:xfrm>
            <a:off x="0" y="2244597"/>
            <a:ext cx="1329810" cy="1010656"/>
          </a:xfrm>
          <a:custGeom>
            <a:avLst/>
            <a:gdLst/>
            <a:ahLst/>
            <a:cxnLst/>
            <a:rect l="l" t="t" r="r" b="b"/>
            <a:pathLst>
              <a:path w="2659620" h="2021311" extrusionOk="0">
                <a:moveTo>
                  <a:pt x="0" y="0"/>
                </a:moveTo>
                <a:lnTo>
                  <a:pt x="2659620" y="0"/>
                </a:lnTo>
                <a:lnTo>
                  <a:pt x="2659620" y="2021311"/>
                </a:lnTo>
                <a:lnTo>
                  <a:pt x="0" y="2021311"/>
                </a:lnTo>
                <a:lnTo>
                  <a:pt x="0" y="0"/>
                </a:lnTo>
                <a:close/>
              </a:path>
            </a:pathLst>
          </a:custGeom>
          <a:blipFill rotWithShape="1">
            <a:blip r:embed="rId3">
              <a:alphaModFix amt="48000"/>
            </a:blip>
            <a:stretch>
              <a:fillRect/>
            </a:stretch>
          </a:blipFill>
          <a:ln>
            <a:noFill/>
          </a:ln>
        </p:spPr>
        <p:txBody>
          <a:bodyPr/>
          <a:lstStyle/>
          <a:p>
            <a:endParaRPr lang="en-US"/>
          </a:p>
        </p:txBody>
      </p:sp>
      <p:sp>
        <p:nvSpPr>
          <p:cNvPr id="197" name="Google Shape;197;p28"/>
          <p:cNvSpPr txBox="1"/>
          <p:nvPr/>
        </p:nvSpPr>
        <p:spPr>
          <a:xfrm>
            <a:off x="514350" y="2577833"/>
            <a:ext cx="2568900" cy="1592744"/>
          </a:xfrm>
          <a:prstGeom prst="rect">
            <a:avLst/>
          </a:prstGeom>
          <a:noFill/>
          <a:ln>
            <a:noFill/>
          </a:ln>
        </p:spPr>
        <p:txBody>
          <a:bodyPr spcFirstLastPara="1" wrap="square" lIns="0" tIns="0" rIns="0" bIns="0" anchor="t" anchorCtr="0">
            <a:spAutoFit/>
          </a:bodyPr>
          <a:lstStyle/>
          <a:p>
            <a:pPr>
              <a:lnSpc>
                <a:spcPct val="115000"/>
              </a:lnSpc>
              <a:buClr>
                <a:srgbClr val="000000"/>
              </a:buClr>
            </a:pPr>
            <a:r>
              <a:rPr lang="en" b="1" kern="0">
                <a:solidFill>
                  <a:srgbClr val="106A94"/>
                </a:solidFill>
                <a:latin typeface="Poppins"/>
                <a:ea typeface="Poppins"/>
                <a:cs typeface="Poppins"/>
                <a:sym typeface="Poppins"/>
              </a:rPr>
              <a:t>Voting is arguably the most important aspect of the political determinants [of health]”</a:t>
            </a:r>
            <a:endParaRPr sz="700" kern="0">
              <a:solidFill>
                <a:srgbClr val="000000"/>
              </a:solidFill>
              <a:latin typeface="Arial"/>
              <a:cs typeface="Arial"/>
              <a:sym typeface="Arial"/>
            </a:endParaRPr>
          </a:p>
        </p:txBody>
      </p:sp>
      <p:sp>
        <p:nvSpPr>
          <p:cNvPr id="198" name="Google Shape;198;p28"/>
          <p:cNvSpPr txBox="1"/>
          <p:nvPr/>
        </p:nvSpPr>
        <p:spPr>
          <a:xfrm>
            <a:off x="514350" y="4233167"/>
            <a:ext cx="2284500" cy="775597"/>
          </a:xfrm>
          <a:prstGeom prst="rect">
            <a:avLst/>
          </a:prstGeom>
          <a:noFill/>
          <a:ln>
            <a:noFill/>
          </a:ln>
        </p:spPr>
        <p:txBody>
          <a:bodyPr spcFirstLastPara="1" wrap="square" lIns="0" tIns="0" rIns="0" bIns="0" anchor="t" anchorCtr="0">
            <a:spAutoFit/>
          </a:bodyPr>
          <a:lstStyle/>
          <a:p>
            <a:pPr>
              <a:lnSpc>
                <a:spcPct val="140016"/>
              </a:lnSpc>
              <a:buClr>
                <a:srgbClr val="000000"/>
              </a:buClr>
            </a:pPr>
            <a:r>
              <a:rPr lang="en" sz="1200" kern="0">
                <a:solidFill>
                  <a:srgbClr val="106A94"/>
                </a:solidFill>
                <a:latin typeface="Poppins Medium"/>
                <a:ea typeface="Poppins Medium"/>
                <a:cs typeface="Poppins Medium"/>
                <a:sym typeface="Poppins Medium"/>
              </a:rPr>
              <a:t>Daniel Dawes</a:t>
            </a:r>
            <a:endParaRPr sz="700" kern="0">
              <a:solidFill>
                <a:srgbClr val="000000"/>
              </a:solidFill>
              <a:latin typeface="Arial"/>
              <a:cs typeface="Arial"/>
              <a:sym typeface="Arial"/>
            </a:endParaRPr>
          </a:p>
          <a:p>
            <a:pPr>
              <a:lnSpc>
                <a:spcPct val="140016"/>
              </a:lnSpc>
              <a:buClr>
                <a:srgbClr val="000000"/>
              </a:buClr>
            </a:pPr>
            <a:r>
              <a:rPr lang="en" sz="1200" kern="0">
                <a:solidFill>
                  <a:srgbClr val="106A94"/>
                </a:solidFill>
                <a:latin typeface="Poppins Medium"/>
                <a:ea typeface="Poppins Medium"/>
                <a:cs typeface="Poppins Medium"/>
                <a:sym typeface="Poppins Medium"/>
              </a:rPr>
              <a:t>Author, The Political Determinants of Health</a:t>
            </a:r>
            <a:endParaRPr sz="700" kern="0">
              <a:solidFill>
                <a:srgbClr val="000000"/>
              </a:solidFill>
              <a:latin typeface="Arial"/>
              <a:cs typeface="Arial"/>
              <a:sym typeface="Arial"/>
            </a:endParaRPr>
          </a:p>
        </p:txBody>
      </p:sp>
      <p:grpSp>
        <p:nvGrpSpPr>
          <p:cNvPr id="199" name="Google Shape;199;p28"/>
          <p:cNvGrpSpPr/>
          <p:nvPr/>
        </p:nvGrpSpPr>
        <p:grpSpPr>
          <a:xfrm>
            <a:off x="-330966" y="5424043"/>
            <a:ext cx="9869065" cy="825678"/>
            <a:chOff x="0" y="0"/>
            <a:chExt cx="26317508" cy="2201808"/>
          </a:xfrm>
        </p:grpSpPr>
        <p:grpSp>
          <p:nvGrpSpPr>
            <p:cNvPr id="200" name="Google Shape;200;p28"/>
            <p:cNvGrpSpPr/>
            <p:nvPr/>
          </p:nvGrpSpPr>
          <p:grpSpPr>
            <a:xfrm>
              <a:off x="0" y="0"/>
              <a:ext cx="26317508" cy="2201808"/>
              <a:chOff x="0" y="0"/>
              <a:chExt cx="5198520" cy="434925"/>
            </a:xfrm>
          </p:grpSpPr>
          <p:sp>
            <p:nvSpPr>
              <p:cNvPr id="201" name="Google Shape;201;p28"/>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202" name="Google Shape;202;p28"/>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sp>
          <p:nvSpPr>
            <p:cNvPr id="203" name="Google Shape;203;p28">
              <a:hlinkClick r:id="rId4"/>
            </p:cNvPr>
            <p:cNvSpPr/>
            <p:nvPr/>
          </p:nvSpPr>
          <p:spPr>
            <a:xfrm>
              <a:off x="20708994"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204" name="Google Shape;204;p28">
              <a:hlinkClick r:id="rId6"/>
            </p:cNvPr>
            <p:cNvSpPr/>
            <p:nvPr/>
          </p:nvSpPr>
          <p:spPr>
            <a:xfrm>
              <a:off x="19860926"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205" name="Google Shape;205;p28">
              <a:hlinkClick r:id="rId8"/>
            </p:cNvPr>
            <p:cNvSpPr/>
            <p:nvPr/>
          </p:nvSpPr>
          <p:spPr>
            <a:xfrm>
              <a:off x="23252804" y="360227"/>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206" name="Google Shape;206;p28">
              <a:hlinkClick r:id="rId10"/>
            </p:cNvPr>
            <p:cNvSpPr/>
            <p:nvPr/>
          </p:nvSpPr>
          <p:spPr>
            <a:xfrm>
              <a:off x="24100872"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207" name="Google Shape;207;p28"/>
            <p:cNvSpPr/>
            <p:nvPr/>
          </p:nvSpPr>
          <p:spPr>
            <a:xfrm>
              <a:off x="21557061" y="360227"/>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208" name="Google Shape;208;p28">
              <a:hlinkClick r:id="rId13"/>
            </p:cNvPr>
            <p:cNvSpPr/>
            <p:nvPr/>
          </p:nvSpPr>
          <p:spPr>
            <a:xfrm>
              <a:off x="22405129" y="360423"/>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209" name="Google Shape;209;p28"/>
            <p:cNvSpPr txBox="1"/>
            <p:nvPr/>
          </p:nvSpPr>
          <p:spPr>
            <a:xfrm>
              <a:off x="16761958" y="458949"/>
              <a:ext cx="3010200" cy="689419"/>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sp>
          <p:nvSpPr>
            <p:cNvPr id="210" name="Google Shape;210;p28"/>
            <p:cNvSpPr txBox="1"/>
            <p:nvPr/>
          </p:nvSpPr>
          <p:spPr>
            <a:xfrm>
              <a:off x="1404352" y="658973"/>
              <a:ext cx="8905800" cy="2463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5">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6">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grpSp>
      <p:pic>
        <p:nvPicPr>
          <p:cNvPr id="211" name="Google Shape;211;p28"/>
          <p:cNvPicPr preferRelativeResize="0"/>
          <p:nvPr/>
        </p:nvPicPr>
        <p:blipFill>
          <a:blip r:embed="rId17">
            <a:alphaModFix/>
          </a:blip>
          <a:stretch>
            <a:fillRect/>
          </a:stretch>
        </p:blipFill>
        <p:spPr>
          <a:xfrm>
            <a:off x="0" y="849653"/>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219"/>
        <p:cNvGrpSpPr/>
        <p:nvPr/>
      </p:nvGrpSpPr>
      <p:grpSpPr>
        <a:xfrm>
          <a:off x="0" y="0"/>
          <a:ext cx="0" cy="0"/>
          <a:chOff x="0" y="0"/>
          <a:chExt cx="0" cy="0"/>
        </a:xfrm>
      </p:grpSpPr>
      <p:sp>
        <p:nvSpPr>
          <p:cNvPr id="220" name="Google Shape;220;p29"/>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3">
              <a:alphaModFix/>
            </a:blip>
            <a:stretch>
              <a:fillRect/>
            </a:stretch>
          </a:blipFill>
          <a:ln>
            <a:noFill/>
          </a:ln>
        </p:spPr>
        <p:txBody>
          <a:bodyPr/>
          <a:lstStyle/>
          <a:p>
            <a:endParaRPr lang="en-US"/>
          </a:p>
        </p:txBody>
      </p:sp>
      <p:grpSp>
        <p:nvGrpSpPr>
          <p:cNvPr id="221" name="Google Shape;221;p29"/>
          <p:cNvGrpSpPr/>
          <p:nvPr/>
        </p:nvGrpSpPr>
        <p:grpSpPr>
          <a:xfrm>
            <a:off x="-330966" y="5424044"/>
            <a:ext cx="9869390" cy="825705"/>
            <a:chOff x="0" y="0"/>
            <a:chExt cx="5198520" cy="434925"/>
          </a:xfrm>
        </p:grpSpPr>
        <p:sp>
          <p:nvSpPr>
            <p:cNvPr id="222" name="Google Shape;222;p29"/>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223" name="Google Shape;223;p29"/>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224" name="Google Shape;224;p29"/>
          <p:cNvGrpSpPr/>
          <p:nvPr/>
        </p:nvGrpSpPr>
        <p:grpSpPr>
          <a:xfrm>
            <a:off x="5954769" y="5559129"/>
            <a:ext cx="3054182" cy="302089"/>
            <a:chOff x="0" y="0"/>
            <a:chExt cx="8144485" cy="805572"/>
          </a:xfrm>
        </p:grpSpPr>
        <p:sp>
          <p:nvSpPr>
            <p:cNvPr id="225" name="Google Shape;225;p29">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226" name="Google Shape;226;p29">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227" name="Google Shape;227;p29">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228" name="Google Shape;228;p29">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229" name="Google Shape;229;p29"/>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230" name="Google Shape;230;p29">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231" name="Google Shape;231;p29"/>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grpSp>
        <p:nvGrpSpPr>
          <p:cNvPr id="232" name="Google Shape;232;p29"/>
          <p:cNvGrpSpPr/>
          <p:nvPr/>
        </p:nvGrpSpPr>
        <p:grpSpPr>
          <a:xfrm>
            <a:off x="-1013800" y="691963"/>
            <a:ext cx="10274876" cy="2315304"/>
            <a:chOff x="0" y="0"/>
            <a:chExt cx="22087007" cy="6174145"/>
          </a:xfrm>
        </p:grpSpPr>
        <p:sp>
          <p:nvSpPr>
            <p:cNvPr id="233" name="Google Shape;233;p29"/>
            <p:cNvSpPr/>
            <p:nvPr/>
          </p:nvSpPr>
          <p:spPr>
            <a:xfrm>
              <a:off x="358770" y="280361"/>
              <a:ext cx="21728237" cy="5893784"/>
            </a:xfrm>
            <a:custGeom>
              <a:avLst/>
              <a:gdLst/>
              <a:ahLst/>
              <a:cxnLst/>
              <a:rect l="l" t="t" r="r" b="b"/>
              <a:pathLst>
                <a:path w="21728237" h="5893784" extrusionOk="0">
                  <a:moveTo>
                    <a:pt x="0" y="0"/>
                  </a:moveTo>
                  <a:lnTo>
                    <a:pt x="21728237" y="0"/>
                  </a:lnTo>
                  <a:lnTo>
                    <a:pt x="21728237" y="5893785"/>
                  </a:lnTo>
                  <a:lnTo>
                    <a:pt x="0" y="5893785"/>
                  </a:lnTo>
                  <a:lnTo>
                    <a:pt x="0" y="0"/>
                  </a:lnTo>
                  <a:close/>
                </a:path>
              </a:pathLst>
            </a:custGeom>
            <a:blipFill rotWithShape="1">
              <a:blip r:embed="rId15">
                <a:alphaModFix/>
              </a:blip>
              <a:stretch>
                <a:fillRect/>
              </a:stretch>
            </a:blipFill>
            <a:ln>
              <a:noFill/>
            </a:ln>
          </p:spPr>
          <p:txBody>
            <a:bodyPr/>
            <a:lstStyle/>
            <a:p>
              <a:endParaRPr lang="en-US"/>
            </a:p>
          </p:txBody>
        </p:sp>
        <p:sp>
          <p:nvSpPr>
            <p:cNvPr id="234" name="Google Shape;234;p29"/>
            <p:cNvSpPr/>
            <p:nvPr/>
          </p:nvSpPr>
          <p:spPr>
            <a:xfrm>
              <a:off x="0" y="0"/>
              <a:ext cx="21728237" cy="5893784"/>
            </a:xfrm>
            <a:custGeom>
              <a:avLst/>
              <a:gdLst/>
              <a:ahLst/>
              <a:cxnLst/>
              <a:rect l="l" t="t" r="r" b="b"/>
              <a:pathLst>
                <a:path w="21728237" h="5893784" extrusionOk="0">
                  <a:moveTo>
                    <a:pt x="0" y="0"/>
                  </a:moveTo>
                  <a:lnTo>
                    <a:pt x="21728237" y="0"/>
                  </a:lnTo>
                  <a:lnTo>
                    <a:pt x="21728237" y="5893784"/>
                  </a:lnTo>
                  <a:lnTo>
                    <a:pt x="0" y="5893784"/>
                  </a:lnTo>
                  <a:lnTo>
                    <a:pt x="0" y="0"/>
                  </a:lnTo>
                  <a:close/>
                </a:path>
              </a:pathLst>
            </a:custGeom>
            <a:blipFill rotWithShape="1">
              <a:blip r:embed="rId16">
                <a:alphaModFix/>
              </a:blip>
              <a:stretch>
                <a:fillRect/>
              </a:stretch>
            </a:blipFill>
            <a:ln>
              <a:noFill/>
            </a:ln>
          </p:spPr>
          <p:txBody>
            <a:bodyPr/>
            <a:lstStyle/>
            <a:p>
              <a:endParaRPr lang="en-US"/>
            </a:p>
          </p:txBody>
        </p:sp>
      </p:grpSp>
      <p:sp>
        <p:nvSpPr>
          <p:cNvPr id="235" name="Google Shape;235;p29"/>
          <p:cNvSpPr/>
          <p:nvPr/>
        </p:nvSpPr>
        <p:spPr>
          <a:xfrm>
            <a:off x="6898162" y="3266368"/>
            <a:ext cx="1167396" cy="1149885"/>
          </a:xfrm>
          <a:custGeom>
            <a:avLst/>
            <a:gdLst/>
            <a:ahLst/>
            <a:cxnLst/>
            <a:rect l="l" t="t" r="r" b="b"/>
            <a:pathLst>
              <a:path w="2334791" h="2299769" extrusionOk="0">
                <a:moveTo>
                  <a:pt x="0" y="0"/>
                </a:moveTo>
                <a:lnTo>
                  <a:pt x="2334790" y="0"/>
                </a:lnTo>
                <a:lnTo>
                  <a:pt x="2334790" y="2299769"/>
                </a:lnTo>
                <a:lnTo>
                  <a:pt x="0" y="2299769"/>
                </a:lnTo>
                <a:lnTo>
                  <a:pt x="0" y="0"/>
                </a:lnTo>
                <a:close/>
              </a:path>
            </a:pathLst>
          </a:custGeom>
          <a:blipFill rotWithShape="1">
            <a:blip r:embed="rId17">
              <a:alphaModFix/>
            </a:blip>
            <a:stretch>
              <a:fillRect/>
            </a:stretch>
          </a:blipFill>
          <a:ln>
            <a:noFill/>
          </a:ln>
        </p:spPr>
        <p:txBody>
          <a:bodyPr/>
          <a:lstStyle/>
          <a:p>
            <a:endParaRPr lang="en-US"/>
          </a:p>
        </p:txBody>
      </p:sp>
      <p:sp>
        <p:nvSpPr>
          <p:cNvPr id="236" name="Google Shape;236;p29"/>
          <p:cNvSpPr txBox="1"/>
          <p:nvPr/>
        </p:nvSpPr>
        <p:spPr>
          <a:xfrm>
            <a:off x="514350" y="1478313"/>
            <a:ext cx="6285600" cy="923330"/>
          </a:xfrm>
          <a:prstGeom prst="rect">
            <a:avLst/>
          </a:prstGeom>
          <a:noFill/>
          <a:ln>
            <a:noFill/>
          </a:ln>
        </p:spPr>
        <p:txBody>
          <a:bodyPr spcFirstLastPara="1" wrap="square" lIns="0" tIns="0" rIns="0" bIns="0" anchor="t" anchorCtr="0">
            <a:spAutoFit/>
          </a:bodyPr>
          <a:lstStyle/>
          <a:p>
            <a:pPr>
              <a:lnSpc>
                <a:spcPct val="120003"/>
              </a:lnSpc>
              <a:buClr>
                <a:srgbClr val="000000"/>
              </a:buClr>
            </a:pPr>
            <a:r>
              <a:rPr lang="en" sz="2500" b="1" kern="0">
                <a:solidFill>
                  <a:srgbClr val="FFFFFF"/>
                </a:solidFill>
                <a:latin typeface="Poppins"/>
                <a:ea typeface="Poppins"/>
                <a:cs typeface="Poppins"/>
                <a:sym typeface="Poppins"/>
              </a:rPr>
              <a:t>The problem is, too many people do not have a seat at the table to vote… </a:t>
            </a:r>
            <a:endParaRPr sz="600" kern="0">
              <a:solidFill>
                <a:srgbClr val="000000"/>
              </a:solidFill>
              <a:latin typeface="Arial"/>
              <a:cs typeface="Arial"/>
              <a:sym typeface="Arial"/>
            </a:endParaRPr>
          </a:p>
        </p:txBody>
      </p:sp>
      <p:sp>
        <p:nvSpPr>
          <p:cNvPr id="237" name="Google Shape;237;p29"/>
          <p:cNvSpPr txBox="1"/>
          <p:nvPr/>
        </p:nvSpPr>
        <p:spPr>
          <a:xfrm>
            <a:off x="514350" y="3262870"/>
            <a:ext cx="5091900" cy="1400383"/>
          </a:xfrm>
          <a:prstGeom prst="rect">
            <a:avLst/>
          </a:prstGeom>
          <a:noFill/>
          <a:ln>
            <a:noFill/>
          </a:ln>
        </p:spPr>
        <p:txBody>
          <a:bodyPr spcFirstLastPara="1" wrap="square" lIns="0" tIns="0" rIns="0" bIns="0" anchor="t" anchorCtr="0">
            <a:spAutoFit/>
          </a:bodyPr>
          <a:lstStyle/>
          <a:p>
            <a:pPr>
              <a:lnSpc>
                <a:spcPct val="130000"/>
              </a:lnSpc>
              <a:buClr>
                <a:srgbClr val="000000"/>
              </a:buClr>
            </a:pPr>
            <a:r>
              <a:rPr lang="en" sz="7000" b="1" kern="0">
                <a:solidFill>
                  <a:srgbClr val="106A94"/>
                </a:solidFill>
                <a:latin typeface="Poppins"/>
                <a:ea typeface="Poppins"/>
                <a:cs typeface="Poppins"/>
                <a:sym typeface="Poppins"/>
              </a:rPr>
              <a:t>72 Million</a:t>
            </a:r>
            <a:endParaRPr sz="700" kern="0">
              <a:solidFill>
                <a:srgbClr val="000000"/>
              </a:solidFill>
              <a:latin typeface="Arial"/>
              <a:cs typeface="Arial"/>
              <a:sym typeface="Arial"/>
            </a:endParaRPr>
          </a:p>
        </p:txBody>
      </p:sp>
      <p:sp>
        <p:nvSpPr>
          <p:cNvPr id="238" name="Google Shape;238;p29"/>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8">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9">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
        <p:nvSpPr>
          <p:cNvPr id="239" name="Google Shape;239;p29"/>
          <p:cNvSpPr txBox="1"/>
          <p:nvPr/>
        </p:nvSpPr>
        <p:spPr>
          <a:xfrm>
            <a:off x="5103826" y="3204132"/>
            <a:ext cx="1004700" cy="1500411"/>
          </a:xfrm>
          <a:prstGeom prst="rect">
            <a:avLst/>
          </a:prstGeom>
          <a:noFill/>
          <a:ln>
            <a:noFill/>
          </a:ln>
        </p:spPr>
        <p:txBody>
          <a:bodyPr spcFirstLastPara="1" wrap="square" lIns="0" tIns="0" rIns="0" bIns="0" anchor="t" anchorCtr="0">
            <a:spAutoFit/>
          </a:bodyPr>
          <a:lstStyle/>
          <a:p>
            <a:pPr algn="ctr">
              <a:lnSpc>
                <a:spcPct val="130000"/>
              </a:lnSpc>
              <a:buClr>
                <a:srgbClr val="000000"/>
              </a:buClr>
            </a:pPr>
            <a:r>
              <a:rPr lang="en" sz="7500" b="1" kern="0">
                <a:solidFill>
                  <a:srgbClr val="106A94"/>
                </a:solidFill>
                <a:latin typeface="Poppins"/>
                <a:ea typeface="Poppins"/>
                <a:cs typeface="Poppins"/>
                <a:sym typeface="Poppins"/>
              </a:rPr>
              <a:t>=</a:t>
            </a:r>
            <a:endParaRPr sz="700" kern="0">
              <a:solidFill>
                <a:srgbClr val="000000"/>
              </a:solidFill>
              <a:latin typeface="Arial"/>
              <a:cs typeface="Arial"/>
              <a:sym typeface="Arial"/>
            </a:endParaRPr>
          </a:p>
        </p:txBody>
      </p:sp>
      <p:sp>
        <p:nvSpPr>
          <p:cNvPr id="240" name="Google Shape;240;p29"/>
          <p:cNvSpPr txBox="1"/>
          <p:nvPr/>
        </p:nvSpPr>
        <p:spPr>
          <a:xfrm>
            <a:off x="514350" y="4402060"/>
            <a:ext cx="3689100" cy="301621"/>
          </a:xfrm>
          <a:prstGeom prst="rect">
            <a:avLst/>
          </a:prstGeom>
          <a:noFill/>
          <a:ln>
            <a:noFill/>
          </a:ln>
        </p:spPr>
        <p:txBody>
          <a:bodyPr spcFirstLastPara="1" wrap="square" lIns="0" tIns="0" rIns="0" bIns="0" anchor="t" anchorCtr="0">
            <a:spAutoFit/>
          </a:bodyPr>
          <a:lstStyle/>
          <a:p>
            <a:pPr>
              <a:lnSpc>
                <a:spcPct val="140000"/>
              </a:lnSpc>
              <a:buClr>
                <a:srgbClr val="000000"/>
              </a:buClr>
            </a:pPr>
            <a:r>
              <a:rPr lang="en" sz="1400" b="1" kern="0">
                <a:solidFill>
                  <a:srgbClr val="106A94"/>
                </a:solidFill>
                <a:latin typeface="Poppins"/>
                <a:ea typeface="Poppins"/>
                <a:cs typeface="Poppins"/>
                <a:sym typeface="Poppins"/>
              </a:rPr>
              <a:t>Unregistered voters in the United States</a:t>
            </a:r>
            <a:endParaRPr sz="700" kern="0">
              <a:solidFill>
                <a:srgbClr val="000000"/>
              </a:solidFill>
              <a:latin typeface="Arial"/>
              <a:cs typeface="Arial"/>
              <a:sym typeface="Arial"/>
            </a:endParaRPr>
          </a:p>
        </p:txBody>
      </p:sp>
      <p:sp>
        <p:nvSpPr>
          <p:cNvPr id="241" name="Google Shape;241;p29"/>
          <p:cNvSpPr txBox="1"/>
          <p:nvPr/>
        </p:nvSpPr>
        <p:spPr>
          <a:xfrm>
            <a:off x="6231405" y="4402060"/>
            <a:ext cx="2501100" cy="301621"/>
          </a:xfrm>
          <a:prstGeom prst="rect">
            <a:avLst/>
          </a:prstGeom>
          <a:noFill/>
          <a:ln>
            <a:noFill/>
          </a:ln>
        </p:spPr>
        <p:txBody>
          <a:bodyPr spcFirstLastPara="1" wrap="square" lIns="0" tIns="0" rIns="0" bIns="0" anchor="t" anchorCtr="0">
            <a:spAutoFit/>
          </a:bodyPr>
          <a:lstStyle/>
          <a:p>
            <a:pPr algn="ctr">
              <a:lnSpc>
                <a:spcPct val="140000"/>
              </a:lnSpc>
              <a:buClr>
                <a:srgbClr val="000000"/>
              </a:buClr>
            </a:pPr>
            <a:r>
              <a:rPr lang="en" sz="1400" b="1" kern="0">
                <a:solidFill>
                  <a:srgbClr val="106A94"/>
                </a:solidFill>
                <a:latin typeface="Poppins"/>
                <a:ea typeface="Poppins"/>
                <a:cs typeface="Poppins"/>
                <a:sym typeface="Poppins"/>
              </a:rPr>
              <a:t>Entire population of France</a:t>
            </a:r>
            <a:endParaRPr sz="700" kern="0">
              <a:solidFill>
                <a:srgbClr val="000000"/>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245"/>
        <p:cNvGrpSpPr/>
        <p:nvPr/>
      </p:nvGrpSpPr>
      <p:grpSpPr>
        <a:xfrm>
          <a:off x="0" y="0"/>
          <a:ext cx="0" cy="0"/>
          <a:chOff x="0" y="0"/>
          <a:chExt cx="0" cy="0"/>
        </a:xfrm>
      </p:grpSpPr>
      <p:grpSp>
        <p:nvGrpSpPr>
          <p:cNvPr id="246" name="Google Shape;246;p30"/>
          <p:cNvGrpSpPr/>
          <p:nvPr/>
        </p:nvGrpSpPr>
        <p:grpSpPr>
          <a:xfrm>
            <a:off x="-1013800" y="691963"/>
            <a:ext cx="10274876" cy="2315304"/>
            <a:chOff x="0" y="0"/>
            <a:chExt cx="22087007" cy="6174145"/>
          </a:xfrm>
        </p:grpSpPr>
        <p:sp>
          <p:nvSpPr>
            <p:cNvPr id="247" name="Google Shape;247;p30"/>
            <p:cNvSpPr/>
            <p:nvPr/>
          </p:nvSpPr>
          <p:spPr>
            <a:xfrm>
              <a:off x="358770" y="280361"/>
              <a:ext cx="21728237" cy="5893784"/>
            </a:xfrm>
            <a:custGeom>
              <a:avLst/>
              <a:gdLst/>
              <a:ahLst/>
              <a:cxnLst/>
              <a:rect l="l" t="t" r="r" b="b"/>
              <a:pathLst>
                <a:path w="21728237" h="5893784" extrusionOk="0">
                  <a:moveTo>
                    <a:pt x="0" y="0"/>
                  </a:moveTo>
                  <a:lnTo>
                    <a:pt x="21728237" y="0"/>
                  </a:lnTo>
                  <a:lnTo>
                    <a:pt x="21728237" y="5893785"/>
                  </a:lnTo>
                  <a:lnTo>
                    <a:pt x="0" y="5893785"/>
                  </a:lnTo>
                  <a:lnTo>
                    <a:pt x="0" y="0"/>
                  </a:lnTo>
                  <a:close/>
                </a:path>
              </a:pathLst>
            </a:custGeom>
            <a:blipFill rotWithShape="1">
              <a:blip r:embed="rId3">
                <a:alphaModFix/>
              </a:blip>
              <a:stretch>
                <a:fillRect/>
              </a:stretch>
            </a:blipFill>
            <a:ln>
              <a:noFill/>
            </a:ln>
          </p:spPr>
          <p:txBody>
            <a:bodyPr/>
            <a:lstStyle/>
            <a:p>
              <a:endParaRPr lang="en-US"/>
            </a:p>
          </p:txBody>
        </p:sp>
        <p:sp>
          <p:nvSpPr>
            <p:cNvPr id="248" name="Google Shape;248;p30"/>
            <p:cNvSpPr/>
            <p:nvPr/>
          </p:nvSpPr>
          <p:spPr>
            <a:xfrm>
              <a:off x="0" y="0"/>
              <a:ext cx="21728237" cy="5893784"/>
            </a:xfrm>
            <a:custGeom>
              <a:avLst/>
              <a:gdLst/>
              <a:ahLst/>
              <a:cxnLst/>
              <a:rect l="l" t="t" r="r" b="b"/>
              <a:pathLst>
                <a:path w="21728237" h="5893784" extrusionOk="0">
                  <a:moveTo>
                    <a:pt x="0" y="0"/>
                  </a:moveTo>
                  <a:lnTo>
                    <a:pt x="21728237" y="0"/>
                  </a:lnTo>
                  <a:lnTo>
                    <a:pt x="21728237" y="5893784"/>
                  </a:lnTo>
                  <a:lnTo>
                    <a:pt x="0" y="5893784"/>
                  </a:lnTo>
                  <a:lnTo>
                    <a:pt x="0" y="0"/>
                  </a:lnTo>
                  <a:close/>
                </a:path>
              </a:pathLst>
            </a:custGeom>
            <a:blipFill rotWithShape="1">
              <a:blip r:embed="rId4">
                <a:alphaModFix/>
              </a:blip>
              <a:stretch>
                <a:fillRect/>
              </a:stretch>
            </a:blipFill>
            <a:ln>
              <a:noFill/>
            </a:ln>
          </p:spPr>
          <p:txBody>
            <a:bodyPr/>
            <a:lstStyle/>
            <a:p>
              <a:endParaRPr lang="en-US"/>
            </a:p>
          </p:txBody>
        </p:sp>
      </p:grpSp>
      <p:sp>
        <p:nvSpPr>
          <p:cNvPr id="249" name="Google Shape;249;p30"/>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5">
              <a:alphaModFix/>
            </a:blip>
            <a:stretch>
              <a:fillRect/>
            </a:stretch>
          </a:blipFill>
          <a:ln>
            <a:noFill/>
          </a:ln>
        </p:spPr>
        <p:txBody>
          <a:bodyPr/>
          <a:lstStyle/>
          <a:p>
            <a:endParaRPr lang="en-US"/>
          </a:p>
        </p:txBody>
      </p:sp>
      <p:grpSp>
        <p:nvGrpSpPr>
          <p:cNvPr id="250" name="Google Shape;250;p30"/>
          <p:cNvGrpSpPr/>
          <p:nvPr/>
        </p:nvGrpSpPr>
        <p:grpSpPr>
          <a:xfrm>
            <a:off x="-330966" y="5424044"/>
            <a:ext cx="9869390" cy="825705"/>
            <a:chOff x="0" y="0"/>
            <a:chExt cx="5198520" cy="434925"/>
          </a:xfrm>
        </p:grpSpPr>
        <p:sp>
          <p:nvSpPr>
            <p:cNvPr id="251" name="Google Shape;251;p30"/>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252" name="Google Shape;252;p30"/>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253" name="Google Shape;253;p30"/>
          <p:cNvGrpSpPr/>
          <p:nvPr/>
        </p:nvGrpSpPr>
        <p:grpSpPr>
          <a:xfrm>
            <a:off x="5954769" y="5559129"/>
            <a:ext cx="3054182" cy="302089"/>
            <a:chOff x="0" y="0"/>
            <a:chExt cx="8144485" cy="805572"/>
          </a:xfrm>
        </p:grpSpPr>
        <p:sp>
          <p:nvSpPr>
            <p:cNvPr id="254" name="Google Shape;254;p30">
              <a:hlinkClick r:id="rId6"/>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255" name="Google Shape;255;p30">
              <a:hlinkClick r:id="rId8"/>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256" name="Google Shape;256;p30">
              <a:hlinkClick r:id="rId10"/>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257" name="Google Shape;257;p30">
              <a:hlinkClick r:id="rId12"/>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3">
                <a:alphaModFix/>
              </a:blip>
              <a:stretch>
                <a:fillRect/>
              </a:stretch>
            </a:blipFill>
            <a:ln>
              <a:noFill/>
            </a:ln>
          </p:spPr>
          <p:txBody>
            <a:bodyPr/>
            <a:lstStyle/>
            <a:p>
              <a:endParaRPr lang="en-US"/>
            </a:p>
          </p:txBody>
        </p:sp>
        <p:sp>
          <p:nvSpPr>
            <p:cNvPr id="258" name="Google Shape;258;p30"/>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4">
                <a:alphaModFix/>
              </a:blip>
              <a:stretch>
                <a:fillRect/>
              </a:stretch>
            </a:blipFill>
            <a:ln>
              <a:noFill/>
            </a:ln>
          </p:spPr>
          <p:txBody>
            <a:bodyPr/>
            <a:lstStyle/>
            <a:p>
              <a:endParaRPr lang="en-US"/>
            </a:p>
          </p:txBody>
        </p:sp>
        <p:sp>
          <p:nvSpPr>
            <p:cNvPr id="259" name="Google Shape;259;p30">
              <a:hlinkClick r:id="rId15"/>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6">
                <a:alphaModFix/>
              </a:blip>
              <a:stretch>
                <a:fillRect/>
              </a:stretch>
            </a:blipFill>
            <a:ln>
              <a:noFill/>
            </a:ln>
          </p:spPr>
          <p:txBody>
            <a:bodyPr/>
            <a:lstStyle/>
            <a:p>
              <a:endParaRPr lang="en-US"/>
            </a:p>
          </p:txBody>
        </p:sp>
        <p:sp>
          <p:nvSpPr>
            <p:cNvPr id="260" name="Google Shape;260;p30"/>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grpSp>
        <p:nvGrpSpPr>
          <p:cNvPr id="261" name="Google Shape;261;p30"/>
          <p:cNvGrpSpPr/>
          <p:nvPr/>
        </p:nvGrpSpPr>
        <p:grpSpPr>
          <a:xfrm>
            <a:off x="352821" y="2553704"/>
            <a:ext cx="5840868" cy="2554341"/>
            <a:chOff x="0" y="0"/>
            <a:chExt cx="3076570" cy="1345452"/>
          </a:xfrm>
        </p:grpSpPr>
        <p:sp>
          <p:nvSpPr>
            <p:cNvPr id="262" name="Google Shape;262;p30"/>
            <p:cNvSpPr/>
            <p:nvPr/>
          </p:nvSpPr>
          <p:spPr>
            <a:xfrm>
              <a:off x="0" y="0"/>
              <a:ext cx="3076570" cy="1345452"/>
            </a:xfrm>
            <a:custGeom>
              <a:avLst/>
              <a:gdLst/>
              <a:ahLst/>
              <a:cxnLst/>
              <a:rect l="l" t="t" r="r" b="b"/>
              <a:pathLst>
                <a:path w="3076570" h="1345452" extrusionOk="0">
                  <a:moveTo>
                    <a:pt x="0" y="0"/>
                  </a:moveTo>
                  <a:lnTo>
                    <a:pt x="3076570" y="0"/>
                  </a:lnTo>
                  <a:lnTo>
                    <a:pt x="3076570" y="1345452"/>
                  </a:lnTo>
                  <a:lnTo>
                    <a:pt x="0" y="1345452"/>
                  </a:lnTo>
                  <a:close/>
                </a:path>
              </a:pathLst>
            </a:custGeom>
            <a:solidFill>
              <a:srgbClr val="38B1EA"/>
            </a:solidFill>
            <a:ln>
              <a:noFill/>
            </a:ln>
          </p:spPr>
          <p:txBody>
            <a:bodyPr/>
            <a:lstStyle/>
            <a:p>
              <a:endParaRPr lang="en-US"/>
            </a:p>
          </p:txBody>
        </p:sp>
        <p:sp>
          <p:nvSpPr>
            <p:cNvPr id="263" name="Google Shape;263;p30"/>
            <p:cNvSpPr txBox="1"/>
            <p:nvPr/>
          </p:nvSpPr>
          <p:spPr>
            <a:xfrm>
              <a:off x="0" y="133350"/>
              <a:ext cx="3076500" cy="1212000"/>
            </a:xfrm>
            <a:prstGeom prst="rect">
              <a:avLst/>
            </a:prstGeom>
            <a:noFill/>
            <a:ln>
              <a:noFill/>
            </a:ln>
          </p:spPr>
          <p:txBody>
            <a:bodyPr spcFirstLastPara="1" wrap="square" lIns="25400" tIns="25400" rIns="25400" bIns="25400" anchor="ctr" anchorCtr="0">
              <a:noAutofit/>
            </a:bodyPr>
            <a:lstStyle/>
            <a:p>
              <a:pPr algn="ctr">
                <a:lnSpc>
                  <a:spcPct val="66666"/>
                </a:lnSpc>
                <a:buClr>
                  <a:srgbClr val="000000"/>
                </a:buClr>
              </a:pPr>
              <a:endParaRPr sz="900" kern="0">
                <a:solidFill>
                  <a:srgbClr val="F8F6F2"/>
                </a:solidFill>
                <a:latin typeface="Calibri"/>
                <a:ea typeface="Calibri"/>
                <a:cs typeface="Calibri"/>
                <a:sym typeface="Calibri"/>
              </a:endParaRPr>
            </a:p>
          </p:txBody>
        </p:sp>
      </p:grpSp>
      <p:sp>
        <p:nvSpPr>
          <p:cNvPr id="264" name="Google Shape;264;p30"/>
          <p:cNvSpPr/>
          <p:nvPr/>
        </p:nvSpPr>
        <p:spPr>
          <a:xfrm>
            <a:off x="514350" y="2440851"/>
            <a:ext cx="5773412" cy="2509947"/>
          </a:xfrm>
          <a:custGeom>
            <a:avLst/>
            <a:gdLst/>
            <a:ahLst/>
            <a:cxnLst/>
            <a:rect l="l" t="t" r="r" b="b"/>
            <a:pathLst>
              <a:path w="11546824" h="5019894" extrusionOk="0">
                <a:moveTo>
                  <a:pt x="0" y="0"/>
                </a:moveTo>
                <a:lnTo>
                  <a:pt x="11546824" y="0"/>
                </a:lnTo>
                <a:lnTo>
                  <a:pt x="11546824" y="5019894"/>
                </a:lnTo>
                <a:lnTo>
                  <a:pt x="0" y="5019894"/>
                </a:lnTo>
                <a:lnTo>
                  <a:pt x="0" y="0"/>
                </a:lnTo>
                <a:close/>
              </a:path>
            </a:pathLst>
          </a:custGeom>
          <a:blipFill rotWithShape="1">
            <a:blip r:embed="rId17">
              <a:alphaModFix/>
            </a:blip>
            <a:stretch>
              <a:fillRect l="-10189" t="-39378" r="-12019" b="-17809"/>
            </a:stretch>
          </a:blipFill>
          <a:ln>
            <a:noFill/>
          </a:ln>
        </p:spPr>
        <p:txBody>
          <a:bodyPr/>
          <a:lstStyle/>
          <a:p>
            <a:endParaRPr lang="en-US"/>
          </a:p>
        </p:txBody>
      </p:sp>
      <p:sp>
        <p:nvSpPr>
          <p:cNvPr id="265" name="Google Shape;265;p30"/>
          <p:cNvSpPr txBox="1"/>
          <p:nvPr/>
        </p:nvSpPr>
        <p:spPr>
          <a:xfrm>
            <a:off x="514350" y="5162276"/>
            <a:ext cx="5440500" cy="172355"/>
          </a:xfrm>
          <a:prstGeom prst="rect">
            <a:avLst/>
          </a:prstGeom>
          <a:noFill/>
          <a:ln>
            <a:noFill/>
          </a:ln>
        </p:spPr>
        <p:txBody>
          <a:bodyPr spcFirstLastPara="1" wrap="square" lIns="0" tIns="0" rIns="0" bIns="0" anchor="t" anchorCtr="0">
            <a:spAutoFit/>
          </a:bodyPr>
          <a:lstStyle/>
          <a:p>
            <a:pPr>
              <a:lnSpc>
                <a:spcPct val="140000"/>
              </a:lnSpc>
              <a:buClr>
                <a:srgbClr val="000000"/>
              </a:buClr>
            </a:pPr>
            <a:r>
              <a:rPr lang="en" sz="800" kern="0">
                <a:solidFill>
                  <a:srgbClr val="000000"/>
                </a:solidFill>
                <a:latin typeface="Inter"/>
                <a:ea typeface="Inter"/>
                <a:cs typeface="Inter"/>
                <a:sym typeface="Inter"/>
              </a:rPr>
              <a:t>Source: Pew Charitable Trusts 2017. “Why are milliions of citizens not registered to vote?”</a:t>
            </a:r>
            <a:endParaRPr sz="700" kern="0">
              <a:solidFill>
                <a:srgbClr val="000000"/>
              </a:solidFill>
              <a:latin typeface="Arial"/>
              <a:cs typeface="Arial"/>
              <a:sym typeface="Arial"/>
            </a:endParaRPr>
          </a:p>
        </p:txBody>
      </p:sp>
      <p:sp>
        <p:nvSpPr>
          <p:cNvPr id="266" name="Google Shape;266;p30"/>
          <p:cNvSpPr/>
          <p:nvPr/>
        </p:nvSpPr>
        <p:spPr>
          <a:xfrm rot="-5987529">
            <a:off x="5618682" y="3758786"/>
            <a:ext cx="1728009" cy="1728009"/>
          </a:xfrm>
          <a:custGeom>
            <a:avLst/>
            <a:gdLst/>
            <a:ahLst/>
            <a:cxnLst/>
            <a:rect l="l" t="t" r="r" b="b"/>
            <a:pathLst>
              <a:path w="3457531" h="3457531" extrusionOk="0">
                <a:moveTo>
                  <a:pt x="0" y="0"/>
                </a:moveTo>
                <a:lnTo>
                  <a:pt x="3457531" y="0"/>
                </a:lnTo>
                <a:lnTo>
                  <a:pt x="3457531" y="3457531"/>
                </a:lnTo>
                <a:lnTo>
                  <a:pt x="0" y="3457531"/>
                </a:lnTo>
                <a:lnTo>
                  <a:pt x="0" y="0"/>
                </a:lnTo>
                <a:close/>
              </a:path>
            </a:pathLst>
          </a:custGeom>
          <a:blipFill rotWithShape="1">
            <a:blip r:embed="rId18">
              <a:alphaModFix/>
            </a:blip>
            <a:stretch>
              <a:fillRect/>
            </a:stretch>
          </a:blipFill>
          <a:ln>
            <a:noFill/>
          </a:ln>
        </p:spPr>
        <p:txBody>
          <a:bodyPr/>
          <a:lstStyle/>
          <a:p>
            <a:endParaRPr lang="en-US"/>
          </a:p>
        </p:txBody>
      </p:sp>
      <p:sp>
        <p:nvSpPr>
          <p:cNvPr id="267" name="Google Shape;267;p30"/>
          <p:cNvSpPr txBox="1"/>
          <p:nvPr/>
        </p:nvSpPr>
        <p:spPr>
          <a:xfrm>
            <a:off x="514350" y="1175005"/>
            <a:ext cx="5968800" cy="923330"/>
          </a:xfrm>
          <a:prstGeom prst="rect">
            <a:avLst/>
          </a:prstGeom>
          <a:noFill/>
          <a:ln>
            <a:noFill/>
          </a:ln>
        </p:spPr>
        <p:txBody>
          <a:bodyPr spcFirstLastPara="1" wrap="square" lIns="0" tIns="0" rIns="0" bIns="0" anchor="t" anchorCtr="0">
            <a:spAutoFit/>
          </a:bodyPr>
          <a:lstStyle/>
          <a:p>
            <a:pPr>
              <a:lnSpc>
                <a:spcPct val="120003"/>
              </a:lnSpc>
              <a:buClr>
                <a:srgbClr val="000000"/>
              </a:buClr>
            </a:pPr>
            <a:r>
              <a:rPr lang="en" sz="2500" b="1" kern="0">
                <a:solidFill>
                  <a:srgbClr val="FFFFFF"/>
                </a:solidFill>
                <a:latin typeface="Poppins"/>
                <a:ea typeface="Poppins"/>
                <a:cs typeface="Poppins"/>
                <a:sym typeface="Poppins"/>
              </a:rPr>
              <a:t>... often because they have never been asked</a:t>
            </a:r>
            <a:endParaRPr sz="2500" kern="0">
              <a:solidFill>
                <a:srgbClr val="000000"/>
              </a:solidFill>
              <a:latin typeface="Arial"/>
              <a:cs typeface="Arial"/>
              <a:sym typeface="Arial"/>
            </a:endParaRPr>
          </a:p>
        </p:txBody>
      </p:sp>
      <p:sp>
        <p:nvSpPr>
          <p:cNvPr id="268" name="Google Shape;268;p30"/>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9">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20">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
        <p:nvSpPr>
          <p:cNvPr id="269" name="Google Shape;269;p30"/>
          <p:cNvSpPr txBox="1"/>
          <p:nvPr/>
        </p:nvSpPr>
        <p:spPr>
          <a:xfrm>
            <a:off x="514350" y="2083664"/>
            <a:ext cx="5773500" cy="221599"/>
          </a:xfrm>
          <a:prstGeom prst="rect">
            <a:avLst/>
          </a:prstGeom>
          <a:noFill/>
          <a:ln>
            <a:noFill/>
          </a:ln>
        </p:spPr>
        <p:txBody>
          <a:bodyPr spcFirstLastPara="1" wrap="square" lIns="0" tIns="0" rIns="0" bIns="0" anchor="t" anchorCtr="0">
            <a:spAutoFit/>
          </a:bodyPr>
          <a:lstStyle/>
          <a:p>
            <a:pPr>
              <a:lnSpc>
                <a:spcPct val="120008"/>
              </a:lnSpc>
              <a:buClr>
                <a:srgbClr val="000000"/>
              </a:buClr>
            </a:pPr>
            <a:r>
              <a:rPr lang="en" sz="1200" b="1" kern="0">
                <a:solidFill>
                  <a:srgbClr val="E6F5FC"/>
                </a:solidFill>
                <a:latin typeface="Poppins"/>
                <a:ea typeface="Poppins"/>
                <a:cs typeface="Poppins"/>
                <a:sym typeface="Poppins"/>
              </a:rPr>
              <a:t>Have you been asked to register to vote in any of the following ways?</a:t>
            </a:r>
            <a:endParaRPr sz="700" kern="0">
              <a:solidFill>
                <a:srgbClr val="000000"/>
              </a:solidFill>
              <a:latin typeface="Arial"/>
              <a:cs typeface="Arial"/>
              <a:sym typeface="Arial"/>
            </a:endParaRPr>
          </a:p>
        </p:txBody>
      </p:sp>
      <p:sp>
        <p:nvSpPr>
          <p:cNvPr id="270" name="Google Shape;270;p30"/>
          <p:cNvSpPr txBox="1"/>
          <p:nvPr/>
        </p:nvSpPr>
        <p:spPr>
          <a:xfrm>
            <a:off x="6854486" y="2719511"/>
            <a:ext cx="2154600" cy="1939500"/>
          </a:xfrm>
          <a:prstGeom prst="rect">
            <a:avLst/>
          </a:prstGeom>
          <a:noFill/>
          <a:ln>
            <a:noFill/>
          </a:ln>
        </p:spPr>
        <p:txBody>
          <a:bodyPr spcFirstLastPara="1" wrap="square" lIns="0" tIns="0" rIns="0" bIns="0" anchor="t" anchorCtr="0">
            <a:spAutoFit/>
          </a:bodyPr>
          <a:lstStyle/>
          <a:p>
            <a:pPr>
              <a:buClr>
                <a:srgbClr val="000000"/>
              </a:buClr>
            </a:pPr>
            <a:r>
              <a:rPr lang="en" sz="2100" b="1" kern="0">
                <a:solidFill>
                  <a:srgbClr val="E64C4C"/>
                </a:solidFill>
                <a:latin typeface="Poppins"/>
                <a:ea typeface="Poppins"/>
                <a:cs typeface="Poppins"/>
                <a:sym typeface="Poppins"/>
              </a:rPr>
              <a:t>62% </a:t>
            </a:r>
            <a:r>
              <a:rPr lang="en" sz="2100" b="1" kern="0">
                <a:solidFill>
                  <a:srgbClr val="083A51"/>
                </a:solidFill>
                <a:latin typeface="Poppins"/>
                <a:ea typeface="Poppins"/>
                <a:cs typeface="Poppins"/>
                <a:sym typeface="Poppins"/>
              </a:rPr>
              <a:t>of unregistered eligible voters have never been asked to register</a:t>
            </a:r>
            <a:endParaRPr sz="700" kern="0">
              <a:solidFill>
                <a:srgbClr val="000000"/>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278"/>
        <p:cNvGrpSpPr/>
        <p:nvPr/>
      </p:nvGrpSpPr>
      <p:grpSpPr>
        <a:xfrm>
          <a:off x="0" y="0"/>
          <a:ext cx="0" cy="0"/>
          <a:chOff x="0" y="0"/>
          <a:chExt cx="0" cy="0"/>
        </a:xfrm>
      </p:grpSpPr>
      <p:sp>
        <p:nvSpPr>
          <p:cNvPr id="279" name="Google Shape;279;p31"/>
          <p:cNvSpPr txBox="1"/>
          <p:nvPr/>
        </p:nvSpPr>
        <p:spPr>
          <a:xfrm>
            <a:off x="389588" y="2284450"/>
            <a:ext cx="1576800" cy="553998"/>
          </a:xfrm>
          <a:prstGeom prst="rect">
            <a:avLst/>
          </a:prstGeom>
          <a:noFill/>
          <a:ln>
            <a:noFill/>
          </a:ln>
        </p:spPr>
        <p:txBody>
          <a:bodyPr spcFirstLastPara="1" wrap="square" lIns="0" tIns="0" rIns="0" bIns="0" anchor="t" anchorCtr="0">
            <a:spAutoFit/>
          </a:bodyPr>
          <a:lstStyle/>
          <a:p>
            <a:pPr>
              <a:lnSpc>
                <a:spcPct val="120006"/>
              </a:lnSpc>
              <a:buClr>
                <a:srgbClr val="000000"/>
              </a:buClr>
            </a:pPr>
            <a:r>
              <a:rPr lang="en" sz="1500" b="1" kern="0">
                <a:solidFill>
                  <a:srgbClr val="083A51"/>
                </a:solidFill>
                <a:latin typeface="Inter"/>
                <a:ea typeface="Inter"/>
                <a:cs typeface="Inter"/>
                <a:sym typeface="Inter"/>
              </a:rPr>
              <a:t>Unregistered eligible voters</a:t>
            </a:r>
            <a:endParaRPr sz="700" kern="0">
              <a:solidFill>
                <a:srgbClr val="000000"/>
              </a:solidFill>
              <a:latin typeface="Arial"/>
              <a:cs typeface="Arial"/>
              <a:sym typeface="Arial"/>
            </a:endParaRPr>
          </a:p>
        </p:txBody>
      </p:sp>
      <p:sp>
        <p:nvSpPr>
          <p:cNvPr id="280" name="Google Shape;280;p31"/>
          <p:cNvSpPr/>
          <p:nvPr/>
        </p:nvSpPr>
        <p:spPr>
          <a:xfrm rot="9498293" flipH="1">
            <a:off x="875186" y="2831680"/>
            <a:ext cx="980669" cy="976119"/>
          </a:xfrm>
          <a:custGeom>
            <a:avLst/>
            <a:gdLst/>
            <a:ahLst/>
            <a:cxnLst/>
            <a:rect l="l" t="t" r="r" b="b"/>
            <a:pathLst>
              <a:path w="1959575" h="1959575" extrusionOk="0">
                <a:moveTo>
                  <a:pt x="1959575" y="0"/>
                </a:moveTo>
                <a:lnTo>
                  <a:pt x="0" y="0"/>
                </a:lnTo>
                <a:lnTo>
                  <a:pt x="0" y="1959575"/>
                </a:lnTo>
                <a:lnTo>
                  <a:pt x="1959575" y="1959575"/>
                </a:lnTo>
                <a:lnTo>
                  <a:pt x="1959575" y="0"/>
                </a:lnTo>
                <a:close/>
              </a:path>
            </a:pathLst>
          </a:custGeom>
          <a:blipFill rotWithShape="1">
            <a:blip r:embed="rId3">
              <a:alphaModFix/>
            </a:blip>
            <a:stretch>
              <a:fillRect/>
            </a:stretch>
          </a:blipFill>
          <a:ln>
            <a:noFill/>
          </a:ln>
        </p:spPr>
        <p:txBody>
          <a:bodyPr/>
          <a:lstStyle/>
          <a:p>
            <a:endParaRPr lang="en-US"/>
          </a:p>
        </p:txBody>
      </p:sp>
      <p:sp>
        <p:nvSpPr>
          <p:cNvPr id="281" name="Google Shape;281;p31"/>
          <p:cNvSpPr/>
          <p:nvPr/>
        </p:nvSpPr>
        <p:spPr>
          <a:xfrm rot="-10714074">
            <a:off x="6692340" y="3186177"/>
            <a:ext cx="980094" cy="980094"/>
          </a:xfrm>
          <a:custGeom>
            <a:avLst/>
            <a:gdLst/>
            <a:ahLst/>
            <a:cxnLst/>
            <a:rect l="l" t="t" r="r" b="b"/>
            <a:pathLst>
              <a:path w="1959575" h="1959575" extrusionOk="0">
                <a:moveTo>
                  <a:pt x="0" y="0"/>
                </a:moveTo>
                <a:lnTo>
                  <a:pt x="1959575" y="0"/>
                </a:lnTo>
                <a:lnTo>
                  <a:pt x="1959575" y="1959575"/>
                </a:lnTo>
                <a:lnTo>
                  <a:pt x="0" y="1959575"/>
                </a:lnTo>
                <a:lnTo>
                  <a:pt x="0" y="0"/>
                </a:lnTo>
                <a:close/>
              </a:path>
            </a:pathLst>
          </a:custGeom>
          <a:blipFill rotWithShape="1">
            <a:blip r:embed="rId3">
              <a:alphaModFix/>
            </a:blip>
            <a:stretch>
              <a:fillRect/>
            </a:stretch>
          </a:blipFill>
          <a:ln>
            <a:noFill/>
          </a:ln>
        </p:spPr>
        <p:txBody>
          <a:bodyPr/>
          <a:lstStyle/>
          <a:p>
            <a:endParaRPr lang="en-US"/>
          </a:p>
        </p:txBody>
      </p:sp>
      <p:sp>
        <p:nvSpPr>
          <p:cNvPr id="282" name="Google Shape;282;p31"/>
          <p:cNvSpPr/>
          <p:nvPr/>
        </p:nvSpPr>
        <p:spPr>
          <a:xfrm>
            <a:off x="1806684" y="1817727"/>
            <a:ext cx="5037328" cy="3374149"/>
          </a:xfrm>
          <a:custGeom>
            <a:avLst/>
            <a:gdLst/>
            <a:ahLst/>
            <a:cxnLst/>
            <a:rect l="l" t="t" r="r" b="b"/>
            <a:pathLst>
              <a:path w="10074655" h="6748298" extrusionOk="0">
                <a:moveTo>
                  <a:pt x="0" y="0"/>
                </a:moveTo>
                <a:lnTo>
                  <a:pt x="10074655" y="0"/>
                </a:lnTo>
                <a:lnTo>
                  <a:pt x="10074655" y="6748298"/>
                </a:lnTo>
                <a:lnTo>
                  <a:pt x="0" y="6748298"/>
                </a:lnTo>
                <a:lnTo>
                  <a:pt x="0" y="0"/>
                </a:lnTo>
                <a:close/>
              </a:path>
            </a:pathLst>
          </a:custGeom>
          <a:blipFill rotWithShape="1">
            <a:blip r:embed="rId4">
              <a:alphaModFix/>
            </a:blip>
            <a:stretch>
              <a:fillRect/>
            </a:stretch>
          </a:blipFill>
          <a:ln>
            <a:noFill/>
          </a:ln>
        </p:spPr>
        <p:txBody>
          <a:bodyPr/>
          <a:lstStyle/>
          <a:p>
            <a:endParaRPr lang="en-US"/>
          </a:p>
        </p:txBody>
      </p:sp>
      <p:sp>
        <p:nvSpPr>
          <p:cNvPr id="283" name="Google Shape;283;p31"/>
          <p:cNvSpPr txBox="1"/>
          <p:nvPr/>
        </p:nvSpPr>
        <p:spPr>
          <a:xfrm>
            <a:off x="6901551" y="2051089"/>
            <a:ext cx="1891800" cy="830997"/>
          </a:xfrm>
          <a:prstGeom prst="rect">
            <a:avLst/>
          </a:prstGeom>
          <a:noFill/>
          <a:ln>
            <a:noFill/>
          </a:ln>
        </p:spPr>
        <p:txBody>
          <a:bodyPr spcFirstLastPara="1" wrap="square" lIns="0" tIns="0" rIns="0" bIns="0" anchor="t" anchorCtr="0">
            <a:spAutoFit/>
          </a:bodyPr>
          <a:lstStyle/>
          <a:p>
            <a:pPr>
              <a:lnSpc>
                <a:spcPct val="120006"/>
              </a:lnSpc>
              <a:buClr>
                <a:srgbClr val="000000"/>
              </a:buClr>
            </a:pPr>
            <a:r>
              <a:rPr lang="en" sz="1500" b="1" kern="0">
                <a:solidFill>
                  <a:srgbClr val="083A51"/>
                </a:solidFill>
                <a:latin typeface="Inter"/>
                <a:ea typeface="Inter"/>
                <a:cs typeface="Inter"/>
                <a:sym typeface="Inter"/>
              </a:rPr>
              <a:t>People most marginalized by our current health system</a:t>
            </a:r>
            <a:endParaRPr sz="700" kern="0">
              <a:solidFill>
                <a:srgbClr val="000000"/>
              </a:solidFill>
              <a:latin typeface="Arial"/>
              <a:cs typeface="Arial"/>
              <a:sym typeface="Arial"/>
            </a:endParaRPr>
          </a:p>
        </p:txBody>
      </p:sp>
      <p:sp>
        <p:nvSpPr>
          <p:cNvPr id="284" name="Google Shape;284;p31"/>
          <p:cNvSpPr txBox="1"/>
          <p:nvPr/>
        </p:nvSpPr>
        <p:spPr>
          <a:xfrm>
            <a:off x="3562860" y="2984538"/>
            <a:ext cx="1525200" cy="1255728"/>
          </a:xfrm>
          <a:prstGeom prst="rect">
            <a:avLst/>
          </a:prstGeom>
          <a:noFill/>
          <a:ln>
            <a:noFill/>
          </a:ln>
        </p:spPr>
        <p:txBody>
          <a:bodyPr spcFirstLastPara="1" wrap="square" lIns="0" tIns="0" rIns="0" bIns="0" anchor="t" anchorCtr="0">
            <a:spAutoFit/>
          </a:bodyPr>
          <a:lstStyle/>
          <a:p>
            <a:pPr algn="ctr">
              <a:lnSpc>
                <a:spcPct val="120005"/>
              </a:lnSpc>
              <a:buClr>
                <a:srgbClr val="000000"/>
              </a:buClr>
            </a:pPr>
            <a:r>
              <a:rPr lang="en" sz="1700" b="1" kern="0">
                <a:solidFill>
                  <a:srgbClr val="FFFFFF"/>
                </a:solidFill>
                <a:latin typeface="Inter"/>
                <a:ea typeface="Inter"/>
                <a:cs typeface="Inter"/>
                <a:sym typeface="Inter"/>
              </a:rPr>
              <a:t>Young,</a:t>
            </a:r>
            <a:endParaRPr sz="700" kern="0">
              <a:solidFill>
                <a:srgbClr val="000000"/>
              </a:solidFill>
              <a:latin typeface="Arial"/>
              <a:cs typeface="Arial"/>
              <a:sym typeface="Arial"/>
            </a:endParaRPr>
          </a:p>
          <a:p>
            <a:pPr algn="ctr">
              <a:lnSpc>
                <a:spcPct val="120005"/>
              </a:lnSpc>
              <a:buClr>
                <a:srgbClr val="000000"/>
              </a:buClr>
            </a:pPr>
            <a:r>
              <a:rPr lang="en" sz="1700" b="1" kern="0">
                <a:solidFill>
                  <a:srgbClr val="FFFFFF"/>
                </a:solidFill>
                <a:latin typeface="Inter"/>
                <a:ea typeface="Inter"/>
                <a:cs typeface="Inter"/>
                <a:sym typeface="Inter"/>
              </a:rPr>
              <a:t>low-income,</a:t>
            </a:r>
            <a:endParaRPr sz="700" kern="0">
              <a:solidFill>
                <a:srgbClr val="000000"/>
              </a:solidFill>
              <a:latin typeface="Arial"/>
              <a:cs typeface="Arial"/>
              <a:sym typeface="Arial"/>
            </a:endParaRPr>
          </a:p>
          <a:p>
            <a:pPr algn="ctr">
              <a:lnSpc>
                <a:spcPct val="120005"/>
              </a:lnSpc>
              <a:buClr>
                <a:srgbClr val="000000"/>
              </a:buClr>
            </a:pPr>
            <a:r>
              <a:rPr lang="en" sz="1700" b="1" kern="0">
                <a:solidFill>
                  <a:srgbClr val="FFFFFF"/>
                </a:solidFill>
                <a:latin typeface="Inter"/>
                <a:ea typeface="Inter"/>
                <a:cs typeface="Inter"/>
                <a:sym typeface="Inter"/>
              </a:rPr>
              <a:t>and people of color</a:t>
            </a:r>
            <a:endParaRPr sz="700" kern="0">
              <a:solidFill>
                <a:srgbClr val="000000"/>
              </a:solidFill>
              <a:latin typeface="Arial"/>
              <a:cs typeface="Arial"/>
              <a:sym typeface="Arial"/>
            </a:endParaRPr>
          </a:p>
        </p:txBody>
      </p:sp>
      <p:sp>
        <p:nvSpPr>
          <p:cNvPr id="285" name="Google Shape;285;p31"/>
          <p:cNvSpPr txBox="1"/>
          <p:nvPr/>
        </p:nvSpPr>
        <p:spPr>
          <a:xfrm>
            <a:off x="514350" y="1147822"/>
            <a:ext cx="7770000" cy="461665"/>
          </a:xfrm>
          <a:prstGeom prst="rect">
            <a:avLst/>
          </a:prstGeom>
          <a:noFill/>
          <a:ln>
            <a:noFill/>
          </a:ln>
        </p:spPr>
        <p:txBody>
          <a:bodyPr spcFirstLastPara="1" wrap="square" lIns="0" tIns="0" rIns="0" bIns="0" anchor="t" anchorCtr="0">
            <a:spAutoFit/>
          </a:bodyPr>
          <a:lstStyle/>
          <a:p>
            <a:pPr>
              <a:lnSpc>
                <a:spcPct val="120000"/>
              </a:lnSpc>
              <a:buClr>
                <a:srgbClr val="000000"/>
              </a:buClr>
            </a:pPr>
            <a:r>
              <a:rPr lang="en" sz="2500" b="1" kern="0">
                <a:solidFill>
                  <a:srgbClr val="106A94"/>
                </a:solidFill>
                <a:latin typeface="Poppins"/>
                <a:ea typeface="Poppins"/>
                <a:cs typeface="Poppins"/>
                <a:sym typeface="Poppins"/>
              </a:rPr>
              <a:t>We see these same Americans as our patients</a:t>
            </a:r>
            <a:endParaRPr sz="700" kern="0">
              <a:solidFill>
                <a:srgbClr val="000000"/>
              </a:solidFill>
              <a:latin typeface="Arial"/>
              <a:cs typeface="Arial"/>
              <a:sym typeface="Arial"/>
            </a:endParaRPr>
          </a:p>
        </p:txBody>
      </p:sp>
      <p:grpSp>
        <p:nvGrpSpPr>
          <p:cNvPr id="286" name="Google Shape;286;p31"/>
          <p:cNvGrpSpPr/>
          <p:nvPr/>
        </p:nvGrpSpPr>
        <p:grpSpPr>
          <a:xfrm>
            <a:off x="-330966" y="5424043"/>
            <a:ext cx="9869065" cy="825678"/>
            <a:chOff x="0" y="0"/>
            <a:chExt cx="26317508" cy="2201808"/>
          </a:xfrm>
        </p:grpSpPr>
        <p:grpSp>
          <p:nvGrpSpPr>
            <p:cNvPr id="287" name="Google Shape;287;p31"/>
            <p:cNvGrpSpPr/>
            <p:nvPr/>
          </p:nvGrpSpPr>
          <p:grpSpPr>
            <a:xfrm>
              <a:off x="0" y="0"/>
              <a:ext cx="26317508" cy="2201808"/>
              <a:chOff x="0" y="0"/>
              <a:chExt cx="5198520" cy="434925"/>
            </a:xfrm>
          </p:grpSpPr>
          <p:sp>
            <p:nvSpPr>
              <p:cNvPr id="288" name="Google Shape;288;p31"/>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289" name="Google Shape;289;p31"/>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sp>
          <p:nvSpPr>
            <p:cNvPr id="290" name="Google Shape;290;p31">
              <a:hlinkClick r:id="rId5"/>
            </p:cNvPr>
            <p:cNvSpPr/>
            <p:nvPr/>
          </p:nvSpPr>
          <p:spPr>
            <a:xfrm>
              <a:off x="20708994"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6">
                <a:alphaModFix/>
              </a:blip>
              <a:stretch>
                <a:fillRect/>
              </a:stretch>
            </a:blipFill>
            <a:ln>
              <a:noFill/>
            </a:ln>
          </p:spPr>
          <p:txBody>
            <a:bodyPr/>
            <a:lstStyle/>
            <a:p>
              <a:endParaRPr lang="en-US"/>
            </a:p>
          </p:txBody>
        </p:sp>
        <p:sp>
          <p:nvSpPr>
            <p:cNvPr id="291" name="Google Shape;291;p31">
              <a:hlinkClick r:id="rId7"/>
            </p:cNvPr>
            <p:cNvSpPr/>
            <p:nvPr/>
          </p:nvSpPr>
          <p:spPr>
            <a:xfrm>
              <a:off x="19860926"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8">
                <a:alphaModFix/>
              </a:blip>
              <a:stretch>
                <a:fillRect/>
              </a:stretch>
            </a:blipFill>
            <a:ln>
              <a:noFill/>
            </a:ln>
          </p:spPr>
          <p:txBody>
            <a:bodyPr/>
            <a:lstStyle/>
            <a:p>
              <a:endParaRPr lang="en-US"/>
            </a:p>
          </p:txBody>
        </p:sp>
        <p:sp>
          <p:nvSpPr>
            <p:cNvPr id="292" name="Google Shape;292;p31">
              <a:hlinkClick r:id="rId9"/>
            </p:cNvPr>
            <p:cNvSpPr/>
            <p:nvPr/>
          </p:nvSpPr>
          <p:spPr>
            <a:xfrm>
              <a:off x="23252804" y="360227"/>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0">
                <a:alphaModFix/>
              </a:blip>
              <a:stretch>
                <a:fillRect/>
              </a:stretch>
            </a:blipFill>
            <a:ln>
              <a:noFill/>
            </a:ln>
          </p:spPr>
          <p:txBody>
            <a:bodyPr/>
            <a:lstStyle/>
            <a:p>
              <a:endParaRPr lang="en-US"/>
            </a:p>
          </p:txBody>
        </p:sp>
        <p:sp>
          <p:nvSpPr>
            <p:cNvPr id="293" name="Google Shape;293;p31">
              <a:hlinkClick r:id="rId11"/>
            </p:cNvPr>
            <p:cNvSpPr/>
            <p:nvPr/>
          </p:nvSpPr>
          <p:spPr>
            <a:xfrm>
              <a:off x="24100872" y="360227"/>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294" name="Google Shape;294;p31"/>
            <p:cNvSpPr/>
            <p:nvPr/>
          </p:nvSpPr>
          <p:spPr>
            <a:xfrm>
              <a:off x="21557061" y="360227"/>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3">
                <a:alphaModFix/>
              </a:blip>
              <a:stretch>
                <a:fillRect/>
              </a:stretch>
            </a:blipFill>
            <a:ln>
              <a:noFill/>
            </a:ln>
          </p:spPr>
          <p:txBody>
            <a:bodyPr/>
            <a:lstStyle/>
            <a:p>
              <a:endParaRPr lang="en-US"/>
            </a:p>
          </p:txBody>
        </p:sp>
        <p:sp>
          <p:nvSpPr>
            <p:cNvPr id="295" name="Google Shape;295;p31">
              <a:hlinkClick r:id="rId14"/>
            </p:cNvPr>
            <p:cNvSpPr/>
            <p:nvPr/>
          </p:nvSpPr>
          <p:spPr>
            <a:xfrm>
              <a:off x="22405129" y="360423"/>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5">
                <a:alphaModFix/>
              </a:blip>
              <a:stretch>
                <a:fillRect/>
              </a:stretch>
            </a:blipFill>
            <a:ln>
              <a:noFill/>
            </a:ln>
          </p:spPr>
          <p:txBody>
            <a:bodyPr/>
            <a:lstStyle/>
            <a:p>
              <a:endParaRPr lang="en-US"/>
            </a:p>
          </p:txBody>
        </p:sp>
        <p:sp>
          <p:nvSpPr>
            <p:cNvPr id="296" name="Google Shape;296;p31"/>
            <p:cNvSpPr txBox="1"/>
            <p:nvPr/>
          </p:nvSpPr>
          <p:spPr>
            <a:xfrm>
              <a:off x="16761958" y="458949"/>
              <a:ext cx="3010200" cy="689419"/>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sp>
          <p:nvSpPr>
            <p:cNvPr id="297" name="Google Shape;297;p31"/>
            <p:cNvSpPr txBox="1"/>
            <p:nvPr/>
          </p:nvSpPr>
          <p:spPr>
            <a:xfrm>
              <a:off x="1404352" y="658973"/>
              <a:ext cx="8905800" cy="2463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6">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7">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301"/>
        <p:cNvGrpSpPr/>
        <p:nvPr/>
      </p:nvGrpSpPr>
      <p:grpSpPr>
        <a:xfrm>
          <a:off x="0" y="0"/>
          <a:ext cx="0" cy="0"/>
          <a:chOff x="0" y="0"/>
          <a:chExt cx="0" cy="0"/>
        </a:xfrm>
      </p:grpSpPr>
      <p:sp>
        <p:nvSpPr>
          <p:cNvPr id="302" name="Google Shape;302;p32"/>
          <p:cNvSpPr txBox="1"/>
          <p:nvPr/>
        </p:nvSpPr>
        <p:spPr>
          <a:xfrm>
            <a:off x="454929" y="2257774"/>
            <a:ext cx="3410700" cy="2724600"/>
          </a:xfrm>
          <a:prstGeom prst="rect">
            <a:avLst/>
          </a:prstGeom>
          <a:noFill/>
          <a:ln>
            <a:noFill/>
          </a:ln>
        </p:spPr>
        <p:txBody>
          <a:bodyPr spcFirstLastPara="1" wrap="square" lIns="0" tIns="0" rIns="0" bIns="0" anchor="t" anchorCtr="0">
            <a:spAutoFit/>
          </a:bodyPr>
          <a:lstStyle/>
          <a:p>
            <a:pPr>
              <a:buClr>
                <a:srgbClr val="000000"/>
              </a:buClr>
            </a:pPr>
            <a:r>
              <a:rPr lang="en" sz="5900" b="1" kern="0">
                <a:solidFill>
                  <a:srgbClr val="106A94"/>
                </a:solidFill>
                <a:latin typeface="Poppins"/>
                <a:ea typeface="Poppins"/>
                <a:cs typeface="Poppins"/>
                <a:sym typeface="Poppins"/>
              </a:rPr>
              <a:t>How Vot-ER Helps</a:t>
            </a:r>
            <a:endParaRPr sz="600" kern="0">
              <a:solidFill>
                <a:srgbClr val="000000"/>
              </a:solidFill>
              <a:latin typeface="Arial"/>
              <a:cs typeface="Arial"/>
              <a:sym typeface="Arial"/>
            </a:endParaRPr>
          </a:p>
        </p:txBody>
      </p:sp>
      <p:sp>
        <p:nvSpPr>
          <p:cNvPr id="303" name="Google Shape;303;p32"/>
          <p:cNvSpPr/>
          <p:nvPr/>
        </p:nvSpPr>
        <p:spPr>
          <a:xfrm>
            <a:off x="514350" y="1475391"/>
            <a:ext cx="1645894" cy="510178"/>
          </a:xfrm>
          <a:custGeom>
            <a:avLst/>
            <a:gdLst/>
            <a:ahLst/>
            <a:cxnLst/>
            <a:rect l="l" t="t" r="r" b="b"/>
            <a:pathLst>
              <a:path w="3291788" h="1020357" extrusionOk="0">
                <a:moveTo>
                  <a:pt x="0" y="0"/>
                </a:moveTo>
                <a:lnTo>
                  <a:pt x="3291788" y="0"/>
                </a:lnTo>
                <a:lnTo>
                  <a:pt x="3291788" y="1020357"/>
                </a:lnTo>
                <a:lnTo>
                  <a:pt x="0" y="1020357"/>
                </a:lnTo>
                <a:lnTo>
                  <a:pt x="0" y="0"/>
                </a:lnTo>
                <a:close/>
              </a:path>
            </a:pathLst>
          </a:custGeom>
          <a:blipFill rotWithShape="1">
            <a:blip r:embed="rId3">
              <a:alphaModFix/>
            </a:blip>
            <a:stretch>
              <a:fillRect/>
            </a:stretch>
          </a:blipFill>
          <a:ln>
            <a:noFill/>
          </a:ln>
        </p:spPr>
        <p:txBody>
          <a:bodyPr/>
          <a:lstStyle/>
          <a:p>
            <a:endParaRPr lang="en-US"/>
          </a:p>
        </p:txBody>
      </p:sp>
      <p:grpSp>
        <p:nvGrpSpPr>
          <p:cNvPr id="304" name="Google Shape;304;p32"/>
          <p:cNvGrpSpPr/>
          <p:nvPr/>
        </p:nvGrpSpPr>
        <p:grpSpPr>
          <a:xfrm>
            <a:off x="-330966" y="5424044"/>
            <a:ext cx="9869390" cy="825705"/>
            <a:chOff x="0" y="0"/>
            <a:chExt cx="5198520" cy="434925"/>
          </a:xfrm>
        </p:grpSpPr>
        <p:sp>
          <p:nvSpPr>
            <p:cNvPr id="305" name="Google Shape;305;p32"/>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06" name="Google Shape;306;p32"/>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307" name="Google Shape;307;p32"/>
          <p:cNvGrpSpPr/>
          <p:nvPr/>
        </p:nvGrpSpPr>
        <p:grpSpPr>
          <a:xfrm>
            <a:off x="5954769" y="5559129"/>
            <a:ext cx="3054182" cy="302089"/>
            <a:chOff x="0" y="0"/>
            <a:chExt cx="8144485" cy="805572"/>
          </a:xfrm>
        </p:grpSpPr>
        <p:sp>
          <p:nvSpPr>
            <p:cNvPr id="308" name="Google Shape;308;p32">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309" name="Google Shape;309;p32">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310" name="Google Shape;310;p32">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311" name="Google Shape;311;p32">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312" name="Google Shape;312;p32"/>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313" name="Google Shape;313;p32">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314" name="Google Shape;314;p32"/>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315" name="Google Shape;315;p32"/>
          <p:cNvSpPr/>
          <p:nvPr/>
        </p:nvSpPr>
        <p:spPr>
          <a:xfrm>
            <a:off x="3580745" y="1506577"/>
            <a:ext cx="4956848" cy="3587750"/>
          </a:xfrm>
          <a:custGeom>
            <a:avLst/>
            <a:gdLst/>
            <a:ahLst/>
            <a:cxnLst/>
            <a:rect l="l" t="t" r="r" b="b"/>
            <a:pathLst>
              <a:path w="8773182" h="6350000" extrusionOk="0">
                <a:moveTo>
                  <a:pt x="6685165" y="0"/>
                </a:moveTo>
                <a:lnTo>
                  <a:pt x="2088017" y="0"/>
                </a:lnTo>
                <a:cubicBezTo>
                  <a:pt x="935221" y="0"/>
                  <a:pt x="0" y="676910"/>
                  <a:pt x="0" y="1511300"/>
                </a:cubicBezTo>
                <a:lnTo>
                  <a:pt x="0" y="6350000"/>
                </a:lnTo>
                <a:lnTo>
                  <a:pt x="6685165" y="6350000"/>
                </a:lnTo>
                <a:cubicBezTo>
                  <a:pt x="7837961" y="6350000"/>
                  <a:pt x="8773182" y="5673090"/>
                  <a:pt x="8773182" y="4838700"/>
                </a:cubicBezTo>
                <a:lnTo>
                  <a:pt x="8773182" y="0"/>
                </a:lnTo>
                <a:lnTo>
                  <a:pt x="6685165" y="0"/>
                </a:lnTo>
                <a:close/>
              </a:path>
            </a:pathLst>
          </a:custGeom>
          <a:solidFill>
            <a:srgbClr val="38B1EA"/>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16" name="Google Shape;316;p32"/>
          <p:cNvSpPr/>
          <p:nvPr/>
        </p:nvSpPr>
        <p:spPr>
          <a:xfrm>
            <a:off x="3394261" y="1371600"/>
            <a:ext cx="4956848" cy="3587750"/>
          </a:xfrm>
          <a:custGeom>
            <a:avLst/>
            <a:gdLst/>
            <a:ahLst/>
            <a:cxnLst/>
            <a:rect l="l" t="t" r="r" b="b"/>
            <a:pathLst>
              <a:path w="8773182" h="6350000" extrusionOk="0">
                <a:moveTo>
                  <a:pt x="6685165" y="0"/>
                </a:moveTo>
                <a:lnTo>
                  <a:pt x="2088017" y="0"/>
                </a:lnTo>
                <a:cubicBezTo>
                  <a:pt x="935221" y="0"/>
                  <a:pt x="0" y="676910"/>
                  <a:pt x="0" y="1511300"/>
                </a:cubicBezTo>
                <a:lnTo>
                  <a:pt x="0" y="6350000"/>
                </a:lnTo>
                <a:lnTo>
                  <a:pt x="6685165" y="6350000"/>
                </a:lnTo>
                <a:cubicBezTo>
                  <a:pt x="7837961" y="6350000"/>
                  <a:pt x="8773182" y="5673090"/>
                  <a:pt x="8773182" y="4838700"/>
                </a:cubicBezTo>
                <a:lnTo>
                  <a:pt x="8773182" y="0"/>
                </a:lnTo>
                <a:lnTo>
                  <a:pt x="6685165" y="0"/>
                </a:lnTo>
                <a:close/>
              </a:path>
            </a:pathLst>
          </a:custGeom>
          <a:blipFill rotWithShape="1">
            <a:blip r:embed="rId15">
              <a:alphaModFix/>
            </a:blip>
            <a:stretch>
              <a:fillRect l="-2579" r="-2569"/>
            </a:stretch>
          </a:blip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17" name="Google Shape;317;p32"/>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6">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7">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321"/>
        <p:cNvGrpSpPr/>
        <p:nvPr/>
      </p:nvGrpSpPr>
      <p:grpSpPr>
        <a:xfrm>
          <a:off x="0" y="0"/>
          <a:ext cx="0" cy="0"/>
          <a:chOff x="0" y="0"/>
          <a:chExt cx="0" cy="0"/>
        </a:xfrm>
      </p:grpSpPr>
      <p:sp>
        <p:nvSpPr>
          <p:cNvPr id="322" name="Google Shape;322;p33"/>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3">
              <a:alphaModFix/>
            </a:blip>
            <a:stretch>
              <a:fillRect/>
            </a:stretch>
          </a:blipFill>
          <a:ln>
            <a:noFill/>
          </a:ln>
        </p:spPr>
        <p:txBody>
          <a:bodyPr/>
          <a:lstStyle/>
          <a:p>
            <a:endParaRPr lang="en-US"/>
          </a:p>
        </p:txBody>
      </p:sp>
      <p:grpSp>
        <p:nvGrpSpPr>
          <p:cNvPr id="323" name="Google Shape;323;p33"/>
          <p:cNvGrpSpPr/>
          <p:nvPr/>
        </p:nvGrpSpPr>
        <p:grpSpPr>
          <a:xfrm>
            <a:off x="-330966" y="5424044"/>
            <a:ext cx="9869390" cy="825705"/>
            <a:chOff x="0" y="0"/>
            <a:chExt cx="5198520" cy="434925"/>
          </a:xfrm>
        </p:grpSpPr>
        <p:sp>
          <p:nvSpPr>
            <p:cNvPr id="324" name="Google Shape;324;p33"/>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25" name="Google Shape;325;p33"/>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326" name="Google Shape;326;p33"/>
          <p:cNvGrpSpPr/>
          <p:nvPr/>
        </p:nvGrpSpPr>
        <p:grpSpPr>
          <a:xfrm>
            <a:off x="5954769" y="5559129"/>
            <a:ext cx="3054182" cy="302089"/>
            <a:chOff x="0" y="0"/>
            <a:chExt cx="8144485" cy="805572"/>
          </a:xfrm>
        </p:grpSpPr>
        <p:sp>
          <p:nvSpPr>
            <p:cNvPr id="327" name="Google Shape;327;p33">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328" name="Google Shape;328;p33">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329" name="Google Shape;329;p33">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330" name="Google Shape;330;p33">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331" name="Google Shape;331;p33"/>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332" name="Google Shape;332;p33">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333" name="Google Shape;333;p33"/>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334" name="Google Shape;334;p33"/>
          <p:cNvSpPr/>
          <p:nvPr/>
        </p:nvSpPr>
        <p:spPr>
          <a:xfrm rot="-1141536">
            <a:off x="6437111" y="2435886"/>
            <a:ext cx="1375817" cy="1755771"/>
          </a:xfrm>
          <a:custGeom>
            <a:avLst/>
            <a:gdLst/>
            <a:ahLst/>
            <a:cxnLst/>
            <a:rect l="l" t="t" r="r" b="b"/>
            <a:pathLst>
              <a:path w="17940147" h="22643337" extrusionOk="0">
                <a:moveTo>
                  <a:pt x="0" y="0"/>
                </a:moveTo>
                <a:lnTo>
                  <a:pt x="17940147" y="0"/>
                </a:lnTo>
                <a:lnTo>
                  <a:pt x="17940147" y="22643337"/>
                </a:lnTo>
                <a:lnTo>
                  <a:pt x="0" y="22643337"/>
                </a:lnTo>
                <a:lnTo>
                  <a:pt x="0" y="0"/>
                </a:lnTo>
                <a:close/>
              </a:path>
            </a:pathLst>
          </a:custGeom>
          <a:blipFill rotWithShape="1">
            <a:blip r:embed="rId15">
              <a:alphaModFix amt="69440"/>
            </a:blip>
            <a:stretch>
              <a:fillRect/>
            </a:stretch>
          </a:blipFill>
          <a:ln>
            <a:noFill/>
          </a:ln>
        </p:spPr>
        <p:txBody>
          <a:bodyPr/>
          <a:lstStyle/>
          <a:p>
            <a:endParaRPr lang="en-US"/>
          </a:p>
        </p:txBody>
      </p:sp>
      <p:sp>
        <p:nvSpPr>
          <p:cNvPr id="335" name="Google Shape;335;p33"/>
          <p:cNvSpPr/>
          <p:nvPr/>
        </p:nvSpPr>
        <p:spPr>
          <a:xfrm rot="-1141536">
            <a:off x="6505730" y="2513163"/>
            <a:ext cx="1225176" cy="1603458"/>
          </a:xfrm>
          <a:custGeom>
            <a:avLst/>
            <a:gdLst/>
            <a:ahLst/>
            <a:cxnLst/>
            <a:rect l="l" t="t" r="r" b="b"/>
            <a:pathLst>
              <a:path w="15975837" h="20679029" extrusionOk="0">
                <a:moveTo>
                  <a:pt x="0" y="0"/>
                </a:moveTo>
                <a:lnTo>
                  <a:pt x="0" y="20679029"/>
                </a:lnTo>
                <a:lnTo>
                  <a:pt x="15975837" y="20679029"/>
                </a:lnTo>
                <a:lnTo>
                  <a:pt x="15975837" y="0"/>
                </a:lnTo>
                <a:close/>
              </a:path>
            </a:pathLst>
          </a:custGeom>
          <a:blipFill rotWithShape="1">
            <a:blip r:embed="rId16">
              <a:alphaModFix/>
            </a:blip>
            <a:stretch>
              <a:fillRect l="-2759" r="-2769"/>
            </a:stretch>
          </a:blipFill>
          <a:ln>
            <a:noFill/>
          </a:ln>
        </p:spPr>
        <p:txBody>
          <a:bodyPr/>
          <a:lstStyle/>
          <a:p>
            <a:endParaRPr lang="en-US"/>
          </a:p>
        </p:txBody>
      </p:sp>
      <p:sp>
        <p:nvSpPr>
          <p:cNvPr id="336" name="Google Shape;336;p33"/>
          <p:cNvSpPr/>
          <p:nvPr/>
        </p:nvSpPr>
        <p:spPr>
          <a:xfrm rot="-895885">
            <a:off x="6459831" y="2161263"/>
            <a:ext cx="1392530" cy="1757596"/>
          </a:xfrm>
          <a:custGeom>
            <a:avLst/>
            <a:gdLst/>
            <a:ahLst/>
            <a:cxnLst/>
            <a:rect l="l" t="t" r="r" b="b"/>
            <a:pathLst>
              <a:path w="17940147" h="22643337" extrusionOk="0">
                <a:moveTo>
                  <a:pt x="0" y="0"/>
                </a:moveTo>
                <a:lnTo>
                  <a:pt x="17940147" y="0"/>
                </a:lnTo>
                <a:lnTo>
                  <a:pt x="17940147" y="22643337"/>
                </a:lnTo>
                <a:lnTo>
                  <a:pt x="0" y="22643337"/>
                </a:lnTo>
                <a:lnTo>
                  <a:pt x="0" y="0"/>
                </a:lnTo>
                <a:close/>
              </a:path>
            </a:pathLst>
          </a:custGeom>
          <a:blipFill rotWithShape="1">
            <a:blip r:embed="rId15">
              <a:alphaModFix amt="69440"/>
            </a:blip>
            <a:stretch>
              <a:fillRect/>
            </a:stretch>
          </a:blipFill>
          <a:ln>
            <a:noFill/>
          </a:ln>
        </p:spPr>
        <p:txBody>
          <a:bodyPr/>
          <a:lstStyle/>
          <a:p>
            <a:endParaRPr lang="en-US"/>
          </a:p>
        </p:txBody>
      </p:sp>
      <p:sp>
        <p:nvSpPr>
          <p:cNvPr id="337" name="Google Shape;337;p33"/>
          <p:cNvSpPr/>
          <p:nvPr/>
        </p:nvSpPr>
        <p:spPr>
          <a:xfrm rot="-895885">
            <a:off x="6530171" y="2238407"/>
            <a:ext cx="1240058" cy="1605124"/>
          </a:xfrm>
          <a:custGeom>
            <a:avLst/>
            <a:gdLst/>
            <a:ahLst/>
            <a:cxnLst/>
            <a:rect l="l" t="t" r="r" b="b"/>
            <a:pathLst>
              <a:path w="15975837" h="20679029" extrusionOk="0">
                <a:moveTo>
                  <a:pt x="0" y="0"/>
                </a:moveTo>
                <a:lnTo>
                  <a:pt x="0" y="20679029"/>
                </a:lnTo>
                <a:lnTo>
                  <a:pt x="15975837" y="20679029"/>
                </a:lnTo>
                <a:lnTo>
                  <a:pt x="15975837" y="0"/>
                </a:lnTo>
                <a:close/>
              </a:path>
            </a:pathLst>
          </a:custGeom>
          <a:blipFill rotWithShape="1">
            <a:blip r:embed="rId17">
              <a:alphaModFix/>
            </a:blip>
            <a:stretch>
              <a:fillRect l="-179" r="-179"/>
            </a:stretch>
          </a:blipFill>
          <a:ln>
            <a:noFill/>
          </a:ln>
        </p:spPr>
        <p:txBody>
          <a:bodyPr/>
          <a:lstStyle/>
          <a:p>
            <a:endParaRPr lang="en-US"/>
          </a:p>
        </p:txBody>
      </p:sp>
      <p:sp>
        <p:nvSpPr>
          <p:cNvPr id="338" name="Google Shape;338;p33"/>
          <p:cNvSpPr/>
          <p:nvPr/>
        </p:nvSpPr>
        <p:spPr>
          <a:xfrm>
            <a:off x="575185" y="2136937"/>
            <a:ext cx="2139653" cy="2139653"/>
          </a:xfrm>
          <a:custGeom>
            <a:avLst/>
            <a:gdLst/>
            <a:ahLst/>
            <a:cxnLst/>
            <a:rect l="l" t="t" r="r" b="b"/>
            <a:pathLst>
              <a:path w="4279306" h="4279306" extrusionOk="0">
                <a:moveTo>
                  <a:pt x="0" y="0"/>
                </a:moveTo>
                <a:lnTo>
                  <a:pt x="4279306" y="0"/>
                </a:lnTo>
                <a:lnTo>
                  <a:pt x="4279306" y="4279305"/>
                </a:lnTo>
                <a:lnTo>
                  <a:pt x="0" y="4279305"/>
                </a:lnTo>
                <a:lnTo>
                  <a:pt x="0" y="0"/>
                </a:lnTo>
                <a:close/>
              </a:path>
            </a:pathLst>
          </a:custGeom>
          <a:blipFill rotWithShape="1">
            <a:blip r:embed="rId18">
              <a:alphaModFix/>
            </a:blip>
            <a:stretch>
              <a:fillRect/>
            </a:stretch>
          </a:blipFill>
          <a:ln>
            <a:noFill/>
          </a:ln>
        </p:spPr>
        <p:txBody>
          <a:bodyPr/>
          <a:lstStyle/>
          <a:p>
            <a:endParaRPr lang="en-US"/>
          </a:p>
        </p:txBody>
      </p:sp>
      <p:sp>
        <p:nvSpPr>
          <p:cNvPr id="339" name="Google Shape;339;p33"/>
          <p:cNvSpPr txBox="1"/>
          <p:nvPr/>
        </p:nvSpPr>
        <p:spPr>
          <a:xfrm>
            <a:off x="644940" y="1169558"/>
            <a:ext cx="7157700" cy="904863"/>
          </a:xfrm>
          <a:prstGeom prst="rect">
            <a:avLst/>
          </a:prstGeom>
          <a:noFill/>
          <a:ln>
            <a:noFill/>
          </a:ln>
        </p:spPr>
        <p:txBody>
          <a:bodyPr spcFirstLastPara="1" wrap="square" lIns="0" tIns="0" rIns="0" bIns="0" anchor="t" anchorCtr="0">
            <a:spAutoFit/>
          </a:bodyPr>
          <a:lstStyle/>
          <a:p>
            <a:pPr>
              <a:lnSpc>
                <a:spcPct val="140000"/>
              </a:lnSpc>
              <a:buClr>
                <a:srgbClr val="000000"/>
              </a:buClr>
            </a:pPr>
            <a:r>
              <a:rPr lang="en" sz="2100" b="1" kern="0">
                <a:solidFill>
                  <a:srgbClr val="106A94"/>
                </a:solidFill>
                <a:latin typeface="Poppins"/>
                <a:ea typeface="Poppins"/>
                <a:cs typeface="Poppins"/>
                <a:sym typeface="Poppins"/>
              </a:rPr>
              <a:t>Vot-ER creates easy-to-use, nonpartisan tools and programs for civic engagement in clinical spaces</a:t>
            </a:r>
            <a:endParaRPr sz="700" kern="0">
              <a:solidFill>
                <a:srgbClr val="000000"/>
              </a:solidFill>
              <a:latin typeface="Arial"/>
              <a:cs typeface="Arial"/>
              <a:sym typeface="Arial"/>
            </a:endParaRPr>
          </a:p>
        </p:txBody>
      </p:sp>
      <p:sp>
        <p:nvSpPr>
          <p:cNvPr id="340" name="Google Shape;340;p33"/>
          <p:cNvSpPr txBox="1"/>
          <p:nvPr/>
        </p:nvSpPr>
        <p:spPr>
          <a:xfrm>
            <a:off x="5988814" y="4346325"/>
            <a:ext cx="2450400" cy="738900"/>
          </a:xfrm>
          <a:prstGeom prst="rect">
            <a:avLst/>
          </a:prstGeom>
          <a:noFill/>
          <a:ln>
            <a:noFill/>
          </a:ln>
        </p:spPr>
        <p:txBody>
          <a:bodyPr spcFirstLastPara="1" wrap="square" lIns="0" tIns="0" rIns="0" bIns="0" anchor="t" anchorCtr="0">
            <a:spAutoFit/>
          </a:bodyPr>
          <a:lstStyle/>
          <a:p>
            <a:pPr algn="ctr">
              <a:buClr>
                <a:srgbClr val="000000"/>
              </a:buClr>
            </a:pPr>
            <a:r>
              <a:rPr lang="en" sz="1600" b="1" kern="0">
                <a:solidFill>
                  <a:srgbClr val="083A51"/>
                </a:solidFill>
                <a:latin typeface="Poppins SemiBold"/>
                <a:ea typeface="Poppins SemiBold"/>
                <a:cs typeface="Poppins SemiBold"/>
                <a:sym typeface="Poppins SemiBold"/>
              </a:rPr>
              <a:t>Email, text, and EHR templates that help staff &amp; patients to vote</a:t>
            </a:r>
            <a:endParaRPr sz="700" kern="0">
              <a:solidFill>
                <a:srgbClr val="000000"/>
              </a:solidFill>
              <a:latin typeface="Arial"/>
              <a:cs typeface="Arial"/>
              <a:sym typeface="Arial"/>
            </a:endParaRPr>
          </a:p>
        </p:txBody>
      </p:sp>
      <p:sp>
        <p:nvSpPr>
          <p:cNvPr id="341" name="Google Shape;341;p33"/>
          <p:cNvSpPr txBox="1"/>
          <p:nvPr/>
        </p:nvSpPr>
        <p:spPr>
          <a:xfrm>
            <a:off x="508649" y="4346325"/>
            <a:ext cx="2206200" cy="738900"/>
          </a:xfrm>
          <a:prstGeom prst="rect">
            <a:avLst/>
          </a:prstGeom>
          <a:noFill/>
          <a:ln>
            <a:noFill/>
          </a:ln>
        </p:spPr>
        <p:txBody>
          <a:bodyPr spcFirstLastPara="1" wrap="square" lIns="0" tIns="0" rIns="0" bIns="0" anchor="t" anchorCtr="0">
            <a:spAutoFit/>
          </a:bodyPr>
          <a:lstStyle/>
          <a:p>
            <a:pPr algn="ctr">
              <a:buClr>
                <a:srgbClr val="000000"/>
              </a:buClr>
            </a:pPr>
            <a:r>
              <a:rPr lang="en" sz="1600" b="1" kern="0">
                <a:solidFill>
                  <a:srgbClr val="083A51"/>
                </a:solidFill>
                <a:latin typeface="Poppins SemiBold"/>
                <a:ea typeface="Poppins SemiBold"/>
                <a:cs typeface="Poppins SemiBold"/>
                <a:sym typeface="Poppins SemiBold"/>
              </a:rPr>
              <a:t>Badges &amp; lanyards for teams and organizations</a:t>
            </a:r>
            <a:endParaRPr sz="700" kern="0">
              <a:solidFill>
                <a:srgbClr val="000000"/>
              </a:solidFill>
              <a:latin typeface="Arial"/>
              <a:cs typeface="Arial"/>
              <a:sym typeface="Arial"/>
            </a:endParaRPr>
          </a:p>
        </p:txBody>
      </p:sp>
      <p:sp>
        <p:nvSpPr>
          <p:cNvPr id="342" name="Google Shape;342;p33"/>
          <p:cNvSpPr txBox="1"/>
          <p:nvPr/>
        </p:nvSpPr>
        <p:spPr>
          <a:xfrm>
            <a:off x="3231492" y="4346325"/>
            <a:ext cx="2267400" cy="738900"/>
          </a:xfrm>
          <a:prstGeom prst="rect">
            <a:avLst/>
          </a:prstGeom>
          <a:noFill/>
          <a:ln>
            <a:noFill/>
          </a:ln>
        </p:spPr>
        <p:txBody>
          <a:bodyPr spcFirstLastPara="1" wrap="square" lIns="0" tIns="0" rIns="0" bIns="0" anchor="t" anchorCtr="0">
            <a:spAutoFit/>
          </a:bodyPr>
          <a:lstStyle/>
          <a:p>
            <a:pPr algn="ctr">
              <a:buClr>
                <a:srgbClr val="000000"/>
              </a:buClr>
            </a:pPr>
            <a:r>
              <a:rPr lang="en" sz="1600" b="1" kern="0">
                <a:solidFill>
                  <a:srgbClr val="083A51"/>
                </a:solidFill>
                <a:latin typeface="Poppins SemiBold"/>
                <a:ea typeface="Poppins SemiBold"/>
                <a:cs typeface="Poppins SemiBold"/>
                <a:sym typeface="Poppins SemiBold"/>
              </a:rPr>
              <a:t>Custom digital materials for teams and organizations</a:t>
            </a:r>
            <a:endParaRPr sz="700" kern="0">
              <a:solidFill>
                <a:srgbClr val="000000"/>
              </a:solidFill>
              <a:latin typeface="Arial"/>
              <a:cs typeface="Arial"/>
              <a:sym typeface="Arial"/>
            </a:endParaRPr>
          </a:p>
        </p:txBody>
      </p:sp>
      <p:sp>
        <p:nvSpPr>
          <p:cNvPr id="343" name="Google Shape;343;p33"/>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9">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20">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
        <p:nvSpPr>
          <p:cNvPr id="344" name="Google Shape;344;p33"/>
          <p:cNvSpPr/>
          <p:nvPr/>
        </p:nvSpPr>
        <p:spPr>
          <a:xfrm>
            <a:off x="3769722" y="2175126"/>
            <a:ext cx="1338736" cy="2031455"/>
          </a:xfrm>
          <a:custGeom>
            <a:avLst/>
            <a:gdLst/>
            <a:ahLst/>
            <a:cxnLst/>
            <a:rect l="l" t="t" r="r" b="b"/>
            <a:pathLst>
              <a:path w="2677473" h="4062909" extrusionOk="0">
                <a:moveTo>
                  <a:pt x="0" y="0"/>
                </a:moveTo>
                <a:lnTo>
                  <a:pt x="2677473" y="0"/>
                </a:lnTo>
                <a:lnTo>
                  <a:pt x="2677473" y="4062909"/>
                </a:lnTo>
                <a:lnTo>
                  <a:pt x="0" y="4062909"/>
                </a:lnTo>
                <a:lnTo>
                  <a:pt x="0" y="0"/>
                </a:lnTo>
                <a:close/>
              </a:path>
            </a:pathLst>
          </a:custGeom>
          <a:blipFill rotWithShape="1">
            <a:blip r:embed="rId21">
              <a:alphaModFix/>
            </a:blip>
            <a:stretch>
              <a:fillRect t="-8299" b="-8888"/>
            </a:stretch>
          </a:blip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D1150-70D3-5179-4259-68216DFA2AB0}"/>
              </a:ext>
            </a:extLst>
          </p:cNvPr>
          <p:cNvSpPr>
            <a:spLocks noGrp="1"/>
          </p:cNvSpPr>
          <p:nvPr>
            <p:ph idx="1"/>
          </p:nvPr>
        </p:nvSpPr>
        <p:spPr/>
        <p:txBody>
          <a:bodyPr/>
          <a:lstStyle/>
          <a:p>
            <a:pPr marL="0" indent="0" algn="ctr">
              <a:buNone/>
            </a:pPr>
            <a:endParaRPr lang="en-US" b="1" dirty="0">
              <a:solidFill>
                <a:srgbClr val="0280C6"/>
              </a:solidFill>
              <a:latin typeface="+mn-lt"/>
            </a:endParaRPr>
          </a:p>
          <a:p>
            <a:pPr marL="0" indent="0" algn="ctr">
              <a:buNone/>
            </a:pPr>
            <a:r>
              <a:rPr lang="en-US" sz="3200" b="1" dirty="0">
                <a:latin typeface="+mn-lt"/>
              </a:rPr>
              <a:t>Selene Gomez</a:t>
            </a:r>
          </a:p>
          <a:p>
            <a:pPr marL="0" indent="0" algn="ctr">
              <a:buNone/>
            </a:pPr>
            <a:endParaRPr lang="en-US" sz="3200" dirty="0">
              <a:latin typeface="+mn-lt"/>
            </a:endParaRPr>
          </a:p>
          <a:p>
            <a:pPr marL="0" indent="0" algn="ctr">
              <a:buNone/>
            </a:pPr>
            <a:r>
              <a:rPr lang="en-US" sz="3200" i="1" dirty="0">
                <a:latin typeface="+mn-lt"/>
              </a:rPr>
              <a:t>National Outreach Director</a:t>
            </a:r>
          </a:p>
          <a:p>
            <a:pPr marL="0" indent="0" algn="ctr">
              <a:buNone/>
            </a:pPr>
            <a:endParaRPr lang="en-US" sz="3200" dirty="0">
              <a:latin typeface="+mn-lt"/>
            </a:endParaRPr>
          </a:p>
          <a:p>
            <a:pPr marL="0" indent="0" algn="ctr">
              <a:buNone/>
            </a:pPr>
            <a:r>
              <a:rPr lang="en-US" sz="3200" b="1" dirty="0" err="1">
                <a:latin typeface="+mn-lt"/>
              </a:rPr>
              <a:t>VoteRiders</a:t>
            </a:r>
            <a:endParaRPr lang="en-US" sz="3200" b="1" dirty="0">
              <a:latin typeface="+mn-lt"/>
            </a:endParaRP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036448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352"/>
        <p:cNvGrpSpPr/>
        <p:nvPr/>
      </p:nvGrpSpPr>
      <p:grpSpPr>
        <a:xfrm>
          <a:off x="0" y="0"/>
          <a:ext cx="0" cy="0"/>
          <a:chOff x="0" y="0"/>
          <a:chExt cx="0" cy="0"/>
        </a:xfrm>
      </p:grpSpPr>
      <p:sp>
        <p:nvSpPr>
          <p:cNvPr id="353" name="Google Shape;353;p34"/>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3">
              <a:alphaModFix/>
            </a:blip>
            <a:stretch>
              <a:fillRect/>
            </a:stretch>
          </a:blipFill>
          <a:ln>
            <a:noFill/>
          </a:ln>
        </p:spPr>
        <p:txBody>
          <a:bodyPr/>
          <a:lstStyle/>
          <a:p>
            <a:endParaRPr lang="en-US"/>
          </a:p>
        </p:txBody>
      </p:sp>
      <p:sp>
        <p:nvSpPr>
          <p:cNvPr id="354" name="Google Shape;354;p34"/>
          <p:cNvSpPr/>
          <p:nvPr/>
        </p:nvSpPr>
        <p:spPr>
          <a:xfrm>
            <a:off x="642697" y="2648239"/>
            <a:ext cx="449591" cy="398092"/>
          </a:xfrm>
          <a:custGeom>
            <a:avLst/>
            <a:gdLst/>
            <a:ahLst/>
            <a:cxnLst/>
            <a:rect l="l" t="t" r="r" b="b"/>
            <a:pathLst>
              <a:path w="899181" h="796184" extrusionOk="0">
                <a:moveTo>
                  <a:pt x="0" y="0"/>
                </a:moveTo>
                <a:lnTo>
                  <a:pt x="899182" y="0"/>
                </a:lnTo>
                <a:lnTo>
                  <a:pt x="899182" y="796185"/>
                </a:lnTo>
                <a:lnTo>
                  <a:pt x="0" y="796185"/>
                </a:lnTo>
                <a:lnTo>
                  <a:pt x="0" y="0"/>
                </a:lnTo>
                <a:close/>
              </a:path>
            </a:pathLst>
          </a:custGeom>
          <a:blipFill rotWithShape="1">
            <a:blip r:embed="rId4">
              <a:alphaModFix/>
            </a:blip>
            <a:stretch>
              <a:fillRect/>
            </a:stretch>
          </a:blipFill>
          <a:ln>
            <a:noFill/>
          </a:ln>
        </p:spPr>
        <p:txBody>
          <a:bodyPr/>
          <a:lstStyle/>
          <a:p>
            <a:endParaRPr lang="en-US"/>
          </a:p>
        </p:txBody>
      </p:sp>
      <p:sp>
        <p:nvSpPr>
          <p:cNvPr id="355" name="Google Shape;355;p34"/>
          <p:cNvSpPr txBox="1"/>
          <p:nvPr/>
        </p:nvSpPr>
        <p:spPr>
          <a:xfrm>
            <a:off x="642696" y="1780944"/>
            <a:ext cx="3929100" cy="710964"/>
          </a:xfrm>
          <a:prstGeom prst="rect">
            <a:avLst/>
          </a:prstGeom>
          <a:noFill/>
          <a:ln>
            <a:noFill/>
          </a:ln>
        </p:spPr>
        <p:txBody>
          <a:bodyPr spcFirstLastPara="1" wrap="square" lIns="0" tIns="0" rIns="0" bIns="0" anchor="t" anchorCtr="0">
            <a:spAutoFit/>
          </a:bodyPr>
          <a:lstStyle/>
          <a:p>
            <a:pPr>
              <a:lnSpc>
                <a:spcPct val="140000"/>
              </a:lnSpc>
              <a:buClr>
                <a:srgbClr val="000000"/>
              </a:buClr>
            </a:pPr>
            <a:r>
              <a:rPr lang="en" sz="3300" b="1" kern="0">
                <a:solidFill>
                  <a:srgbClr val="106A94"/>
                </a:solidFill>
                <a:latin typeface="Poppins"/>
                <a:ea typeface="Poppins"/>
                <a:cs typeface="Poppins"/>
                <a:sym typeface="Poppins"/>
              </a:rPr>
              <a:t>Vot-ER tools are... </a:t>
            </a:r>
            <a:endParaRPr sz="700" kern="0">
              <a:solidFill>
                <a:srgbClr val="000000"/>
              </a:solidFill>
              <a:latin typeface="Arial"/>
              <a:cs typeface="Arial"/>
              <a:sym typeface="Arial"/>
            </a:endParaRPr>
          </a:p>
        </p:txBody>
      </p:sp>
      <p:sp>
        <p:nvSpPr>
          <p:cNvPr id="356" name="Google Shape;356;p34"/>
          <p:cNvSpPr txBox="1"/>
          <p:nvPr/>
        </p:nvSpPr>
        <p:spPr>
          <a:xfrm>
            <a:off x="1175240" y="2745368"/>
            <a:ext cx="5039100" cy="452432"/>
          </a:xfrm>
          <a:prstGeom prst="rect">
            <a:avLst/>
          </a:prstGeom>
          <a:noFill/>
          <a:ln>
            <a:noFill/>
          </a:ln>
        </p:spPr>
        <p:txBody>
          <a:bodyPr spcFirstLastPara="1" wrap="square" lIns="0" tIns="0" rIns="0" bIns="0" anchor="t" anchorCtr="0">
            <a:spAutoFit/>
          </a:bodyPr>
          <a:lstStyle/>
          <a:p>
            <a:pPr>
              <a:lnSpc>
                <a:spcPct val="140009"/>
              </a:lnSpc>
              <a:buClr>
                <a:srgbClr val="000000"/>
              </a:buClr>
            </a:pPr>
            <a:r>
              <a:rPr lang="en" sz="2100" b="1" kern="0">
                <a:solidFill>
                  <a:srgbClr val="106A94"/>
                </a:solidFill>
                <a:latin typeface="Poppins"/>
                <a:ea typeface="Poppins"/>
                <a:cs typeface="Poppins"/>
                <a:sym typeface="Poppins"/>
              </a:rPr>
              <a:t>undisruptive</a:t>
            </a:r>
            <a:endParaRPr sz="700" b="1" kern="0">
              <a:solidFill>
                <a:srgbClr val="000000"/>
              </a:solidFill>
              <a:latin typeface="Arial"/>
              <a:cs typeface="Arial"/>
              <a:sym typeface="Arial"/>
            </a:endParaRPr>
          </a:p>
        </p:txBody>
      </p:sp>
      <p:sp>
        <p:nvSpPr>
          <p:cNvPr id="357" name="Google Shape;357;p34"/>
          <p:cNvSpPr txBox="1"/>
          <p:nvPr/>
        </p:nvSpPr>
        <p:spPr>
          <a:xfrm>
            <a:off x="1175240" y="3381567"/>
            <a:ext cx="7968900" cy="452432"/>
          </a:xfrm>
          <a:prstGeom prst="rect">
            <a:avLst/>
          </a:prstGeom>
          <a:noFill/>
          <a:ln>
            <a:noFill/>
          </a:ln>
        </p:spPr>
        <p:txBody>
          <a:bodyPr spcFirstLastPara="1" wrap="square" lIns="0" tIns="0" rIns="0" bIns="0" anchor="t" anchorCtr="0">
            <a:spAutoFit/>
          </a:bodyPr>
          <a:lstStyle/>
          <a:p>
            <a:pPr algn="just">
              <a:lnSpc>
                <a:spcPct val="140009"/>
              </a:lnSpc>
              <a:buClr>
                <a:srgbClr val="000000"/>
              </a:buClr>
            </a:pPr>
            <a:r>
              <a:rPr lang="en" sz="2100" b="1" kern="0">
                <a:solidFill>
                  <a:srgbClr val="106A94"/>
                </a:solidFill>
                <a:latin typeface="Poppins"/>
                <a:ea typeface="Poppins"/>
                <a:cs typeface="Poppins"/>
                <a:sym typeface="Poppins"/>
              </a:rPr>
              <a:t>optional</a:t>
            </a:r>
            <a:endParaRPr sz="700" b="1" kern="0">
              <a:solidFill>
                <a:srgbClr val="000000"/>
              </a:solidFill>
              <a:latin typeface="Arial"/>
              <a:cs typeface="Arial"/>
              <a:sym typeface="Arial"/>
            </a:endParaRPr>
          </a:p>
        </p:txBody>
      </p:sp>
      <p:sp>
        <p:nvSpPr>
          <p:cNvPr id="358" name="Google Shape;358;p34"/>
          <p:cNvSpPr txBox="1"/>
          <p:nvPr/>
        </p:nvSpPr>
        <p:spPr>
          <a:xfrm>
            <a:off x="1175240" y="3992945"/>
            <a:ext cx="5039100" cy="452432"/>
          </a:xfrm>
          <a:prstGeom prst="rect">
            <a:avLst/>
          </a:prstGeom>
          <a:noFill/>
          <a:ln>
            <a:noFill/>
          </a:ln>
        </p:spPr>
        <p:txBody>
          <a:bodyPr spcFirstLastPara="1" wrap="square" lIns="0" tIns="0" rIns="0" bIns="0" anchor="t" anchorCtr="0">
            <a:spAutoFit/>
          </a:bodyPr>
          <a:lstStyle/>
          <a:p>
            <a:pPr>
              <a:lnSpc>
                <a:spcPct val="140009"/>
              </a:lnSpc>
              <a:buClr>
                <a:srgbClr val="000000"/>
              </a:buClr>
            </a:pPr>
            <a:r>
              <a:rPr lang="en" sz="2100" b="1" kern="0">
                <a:solidFill>
                  <a:srgbClr val="106A94"/>
                </a:solidFill>
                <a:latin typeface="Poppins"/>
                <a:ea typeface="Poppins"/>
                <a:cs typeface="Poppins"/>
                <a:sym typeface="Poppins"/>
              </a:rPr>
              <a:t>nonpartisan</a:t>
            </a:r>
            <a:endParaRPr sz="700" b="1" kern="0">
              <a:solidFill>
                <a:srgbClr val="000000"/>
              </a:solidFill>
              <a:latin typeface="Arial"/>
              <a:cs typeface="Arial"/>
              <a:sym typeface="Arial"/>
            </a:endParaRPr>
          </a:p>
        </p:txBody>
      </p:sp>
      <p:sp>
        <p:nvSpPr>
          <p:cNvPr id="359" name="Google Shape;359;p34"/>
          <p:cNvSpPr/>
          <p:nvPr/>
        </p:nvSpPr>
        <p:spPr>
          <a:xfrm>
            <a:off x="642697" y="3284438"/>
            <a:ext cx="449591" cy="398092"/>
          </a:xfrm>
          <a:custGeom>
            <a:avLst/>
            <a:gdLst/>
            <a:ahLst/>
            <a:cxnLst/>
            <a:rect l="l" t="t" r="r" b="b"/>
            <a:pathLst>
              <a:path w="899181" h="796184" extrusionOk="0">
                <a:moveTo>
                  <a:pt x="0" y="0"/>
                </a:moveTo>
                <a:lnTo>
                  <a:pt x="899182" y="0"/>
                </a:lnTo>
                <a:lnTo>
                  <a:pt x="899182" y="796184"/>
                </a:lnTo>
                <a:lnTo>
                  <a:pt x="0" y="796184"/>
                </a:lnTo>
                <a:lnTo>
                  <a:pt x="0" y="0"/>
                </a:lnTo>
                <a:close/>
              </a:path>
            </a:pathLst>
          </a:custGeom>
          <a:blipFill rotWithShape="1">
            <a:blip r:embed="rId4">
              <a:alphaModFix/>
            </a:blip>
            <a:stretch>
              <a:fillRect/>
            </a:stretch>
          </a:blipFill>
          <a:ln>
            <a:noFill/>
          </a:ln>
        </p:spPr>
        <p:txBody>
          <a:bodyPr/>
          <a:lstStyle/>
          <a:p>
            <a:endParaRPr lang="en-US"/>
          </a:p>
        </p:txBody>
      </p:sp>
      <p:sp>
        <p:nvSpPr>
          <p:cNvPr id="360" name="Google Shape;360;p34"/>
          <p:cNvSpPr/>
          <p:nvPr/>
        </p:nvSpPr>
        <p:spPr>
          <a:xfrm>
            <a:off x="642697" y="3895817"/>
            <a:ext cx="449591" cy="398092"/>
          </a:xfrm>
          <a:custGeom>
            <a:avLst/>
            <a:gdLst/>
            <a:ahLst/>
            <a:cxnLst/>
            <a:rect l="l" t="t" r="r" b="b"/>
            <a:pathLst>
              <a:path w="899181" h="796184" extrusionOk="0">
                <a:moveTo>
                  <a:pt x="0" y="0"/>
                </a:moveTo>
                <a:lnTo>
                  <a:pt x="899182" y="0"/>
                </a:lnTo>
                <a:lnTo>
                  <a:pt x="899182" y="796184"/>
                </a:lnTo>
                <a:lnTo>
                  <a:pt x="0" y="796184"/>
                </a:lnTo>
                <a:lnTo>
                  <a:pt x="0" y="0"/>
                </a:lnTo>
                <a:close/>
              </a:path>
            </a:pathLst>
          </a:custGeom>
          <a:blipFill rotWithShape="1">
            <a:blip r:embed="rId4">
              <a:alphaModFix/>
            </a:blip>
            <a:stretch>
              <a:fillRect/>
            </a:stretch>
          </a:blipFill>
          <a:ln>
            <a:noFill/>
          </a:ln>
        </p:spPr>
        <p:txBody>
          <a:bodyPr/>
          <a:lstStyle/>
          <a:p>
            <a:endParaRPr lang="en-US"/>
          </a:p>
        </p:txBody>
      </p:sp>
      <p:grpSp>
        <p:nvGrpSpPr>
          <p:cNvPr id="361" name="Google Shape;361;p34"/>
          <p:cNvGrpSpPr/>
          <p:nvPr/>
        </p:nvGrpSpPr>
        <p:grpSpPr>
          <a:xfrm>
            <a:off x="-330966" y="5424044"/>
            <a:ext cx="9869390" cy="825705"/>
            <a:chOff x="0" y="0"/>
            <a:chExt cx="5198520" cy="434925"/>
          </a:xfrm>
        </p:grpSpPr>
        <p:sp>
          <p:nvSpPr>
            <p:cNvPr id="362" name="Google Shape;362;p34"/>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63" name="Google Shape;363;p34"/>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sp>
        <p:nvSpPr>
          <p:cNvPr id="364" name="Google Shape;364;p34"/>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6">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grpSp>
        <p:nvGrpSpPr>
          <p:cNvPr id="365" name="Google Shape;365;p34"/>
          <p:cNvGrpSpPr/>
          <p:nvPr/>
        </p:nvGrpSpPr>
        <p:grpSpPr>
          <a:xfrm>
            <a:off x="5954769" y="5559129"/>
            <a:ext cx="3054182" cy="302089"/>
            <a:chOff x="0" y="0"/>
            <a:chExt cx="8144485" cy="805572"/>
          </a:xfrm>
        </p:grpSpPr>
        <p:sp>
          <p:nvSpPr>
            <p:cNvPr id="366" name="Google Shape;366;p34">
              <a:hlinkClick r:id="rId7"/>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8">
                <a:alphaModFix/>
              </a:blip>
              <a:stretch>
                <a:fillRect/>
              </a:stretch>
            </a:blipFill>
            <a:ln>
              <a:noFill/>
            </a:ln>
          </p:spPr>
          <p:txBody>
            <a:bodyPr/>
            <a:lstStyle/>
            <a:p>
              <a:endParaRPr lang="en-US"/>
            </a:p>
          </p:txBody>
        </p:sp>
        <p:sp>
          <p:nvSpPr>
            <p:cNvPr id="367" name="Google Shape;367;p34">
              <a:hlinkClick r:id="rId9"/>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0">
                <a:alphaModFix/>
              </a:blip>
              <a:stretch>
                <a:fillRect/>
              </a:stretch>
            </a:blipFill>
            <a:ln>
              <a:noFill/>
            </a:ln>
          </p:spPr>
          <p:txBody>
            <a:bodyPr/>
            <a:lstStyle/>
            <a:p>
              <a:endParaRPr lang="en-US"/>
            </a:p>
          </p:txBody>
        </p:sp>
        <p:sp>
          <p:nvSpPr>
            <p:cNvPr id="368" name="Google Shape;368;p34">
              <a:hlinkClick r:id="rId11"/>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369" name="Google Shape;369;p34">
              <a:hlinkClick r:id="rId13"/>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4">
                <a:alphaModFix/>
              </a:blip>
              <a:stretch>
                <a:fillRect/>
              </a:stretch>
            </a:blipFill>
            <a:ln>
              <a:noFill/>
            </a:ln>
          </p:spPr>
          <p:txBody>
            <a:bodyPr/>
            <a:lstStyle/>
            <a:p>
              <a:endParaRPr lang="en-US"/>
            </a:p>
          </p:txBody>
        </p:sp>
        <p:sp>
          <p:nvSpPr>
            <p:cNvPr id="370" name="Google Shape;370;p34"/>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5">
                <a:alphaModFix/>
              </a:blip>
              <a:stretch>
                <a:fillRect/>
              </a:stretch>
            </a:blipFill>
            <a:ln>
              <a:noFill/>
            </a:ln>
          </p:spPr>
          <p:txBody>
            <a:bodyPr/>
            <a:lstStyle/>
            <a:p>
              <a:endParaRPr lang="en-US"/>
            </a:p>
          </p:txBody>
        </p:sp>
        <p:sp>
          <p:nvSpPr>
            <p:cNvPr id="371" name="Google Shape;371;p34">
              <a:hlinkClick r:id="rId16"/>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7">
                <a:alphaModFix/>
              </a:blip>
              <a:stretch>
                <a:fillRect/>
              </a:stretch>
            </a:blipFill>
            <a:ln>
              <a:noFill/>
            </a:ln>
          </p:spPr>
          <p:txBody>
            <a:bodyPr/>
            <a:lstStyle/>
            <a:p>
              <a:endParaRPr lang="en-US"/>
            </a:p>
          </p:txBody>
        </p:sp>
        <p:sp>
          <p:nvSpPr>
            <p:cNvPr id="372" name="Google Shape;372;p34"/>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373" name="Google Shape;373;p34"/>
          <p:cNvSpPr/>
          <p:nvPr/>
        </p:nvSpPr>
        <p:spPr>
          <a:xfrm>
            <a:off x="5194397" y="1052355"/>
            <a:ext cx="3181507" cy="4250493"/>
          </a:xfrm>
          <a:custGeom>
            <a:avLst/>
            <a:gdLst/>
            <a:ahLst/>
            <a:cxnLst/>
            <a:rect l="l" t="t" r="r" b="b"/>
            <a:pathLst>
              <a:path w="6363013" h="8500986" extrusionOk="0">
                <a:moveTo>
                  <a:pt x="0" y="0"/>
                </a:moveTo>
                <a:lnTo>
                  <a:pt x="6363013" y="0"/>
                </a:lnTo>
                <a:lnTo>
                  <a:pt x="6363013" y="8500986"/>
                </a:lnTo>
                <a:lnTo>
                  <a:pt x="0" y="8500986"/>
                </a:lnTo>
                <a:lnTo>
                  <a:pt x="0" y="0"/>
                </a:lnTo>
                <a:close/>
              </a:path>
            </a:pathLst>
          </a:custGeom>
          <a:blipFill rotWithShape="1">
            <a:blip r:embed="rId18">
              <a:alphaModFix/>
            </a:blip>
            <a:stretch>
              <a:fillRect/>
            </a:stretch>
          </a:blipFill>
          <a:ln>
            <a:noFill/>
          </a:ln>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377"/>
        <p:cNvGrpSpPr/>
        <p:nvPr/>
      </p:nvGrpSpPr>
      <p:grpSpPr>
        <a:xfrm>
          <a:off x="0" y="0"/>
          <a:ext cx="0" cy="0"/>
          <a:chOff x="0" y="0"/>
          <a:chExt cx="0" cy="0"/>
        </a:xfrm>
      </p:grpSpPr>
      <p:sp>
        <p:nvSpPr>
          <p:cNvPr id="378" name="Google Shape;378;p35"/>
          <p:cNvSpPr txBox="1"/>
          <p:nvPr/>
        </p:nvSpPr>
        <p:spPr>
          <a:xfrm>
            <a:off x="514350" y="2733072"/>
            <a:ext cx="3618000" cy="2012859"/>
          </a:xfrm>
          <a:prstGeom prst="rect">
            <a:avLst/>
          </a:prstGeom>
          <a:noFill/>
          <a:ln>
            <a:noFill/>
          </a:ln>
        </p:spPr>
        <p:txBody>
          <a:bodyPr spcFirstLastPara="1" wrap="square" lIns="0" tIns="0" rIns="0" bIns="0" anchor="t" anchorCtr="0">
            <a:spAutoFit/>
          </a:bodyPr>
          <a:lstStyle/>
          <a:p>
            <a:pPr>
              <a:lnSpc>
                <a:spcPct val="109000"/>
              </a:lnSpc>
              <a:buClr>
                <a:srgbClr val="000000"/>
              </a:buClr>
            </a:pPr>
            <a:r>
              <a:rPr lang="en" sz="6000" b="1" kern="0">
                <a:solidFill>
                  <a:srgbClr val="106A94"/>
                </a:solidFill>
                <a:latin typeface="Poppins"/>
                <a:ea typeface="Poppins"/>
                <a:cs typeface="Poppins"/>
                <a:sym typeface="Poppins"/>
              </a:rPr>
              <a:t>Legal FAQs</a:t>
            </a:r>
            <a:endParaRPr sz="700" kern="0">
              <a:solidFill>
                <a:srgbClr val="000000"/>
              </a:solidFill>
              <a:latin typeface="Arial"/>
              <a:cs typeface="Arial"/>
              <a:sym typeface="Arial"/>
            </a:endParaRPr>
          </a:p>
        </p:txBody>
      </p:sp>
      <p:sp>
        <p:nvSpPr>
          <p:cNvPr id="379" name="Google Shape;379;p35"/>
          <p:cNvSpPr/>
          <p:nvPr/>
        </p:nvSpPr>
        <p:spPr>
          <a:xfrm>
            <a:off x="514350" y="1475391"/>
            <a:ext cx="1645894" cy="510178"/>
          </a:xfrm>
          <a:custGeom>
            <a:avLst/>
            <a:gdLst/>
            <a:ahLst/>
            <a:cxnLst/>
            <a:rect l="l" t="t" r="r" b="b"/>
            <a:pathLst>
              <a:path w="3291788" h="1020357" extrusionOk="0">
                <a:moveTo>
                  <a:pt x="0" y="0"/>
                </a:moveTo>
                <a:lnTo>
                  <a:pt x="3291788" y="0"/>
                </a:lnTo>
                <a:lnTo>
                  <a:pt x="3291788" y="1020357"/>
                </a:lnTo>
                <a:lnTo>
                  <a:pt x="0" y="1020357"/>
                </a:lnTo>
                <a:lnTo>
                  <a:pt x="0" y="0"/>
                </a:lnTo>
                <a:close/>
              </a:path>
            </a:pathLst>
          </a:custGeom>
          <a:blipFill rotWithShape="1">
            <a:blip r:embed="rId3">
              <a:alphaModFix/>
            </a:blip>
            <a:stretch>
              <a:fillRect/>
            </a:stretch>
          </a:blipFill>
          <a:ln>
            <a:noFill/>
          </a:ln>
        </p:spPr>
        <p:txBody>
          <a:bodyPr/>
          <a:lstStyle/>
          <a:p>
            <a:endParaRPr lang="en-US"/>
          </a:p>
        </p:txBody>
      </p:sp>
      <p:grpSp>
        <p:nvGrpSpPr>
          <p:cNvPr id="380" name="Google Shape;380;p35"/>
          <p:cNvGrpSpPr/>
          <p:nvPr/>
        </p:nvGrpSpPr>
        <p:grpSpPr>
          <a:xfrm>
            <a:off x="-330966" y="5424044"/>
            <a:ext cx="9869390" cy="825705"/>
            <a:chOff x="0" y="0"/>
            <a:chExt cx="5198520" cy="434925"/>
          </a:xfrm>
        </p:grpSpPr>
        <p:sp>
          <p:nvSpPr>
            <p:cNvPr id="381" name="Google Shape;381;p35"/>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82" name="Google Shape;382;p35"/>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383" name="Google Shape;383;p35"/>
          <p:cNvGrpSpPr/>
          <p:nvPr/>
        </p:nvGrpSpPr>
        <p:grpSpPr>
          <a:xfrm>
            <a:off x="5954769" y="5559129"/>
            <a:ext cx="3054182" cy="302089"/>
            <a:chOff x="0" y="0"/>
            <a:chExt cx="8144485" cy="805572"/>
          </a:xfrm>
        </p:grpSpPr>
        <p:sp>
          <p:nvSpPr>
            <p:cNvPr id="384" name="Google Shape;384;p35">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385" name="Google Shape;385;p35">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386" name="Google Shape;386;p35">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387" name="Google Shape;387;p35">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388" name="Google Shape;388;p35"/>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389" name="Google Shape;389;p35">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390" name="Google Shape;390;p35"/>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391" name="Google Shape;391;p35"/>
          <p:cNvSpPr/>
          <p:nvPr/>
        </p:nvSpPr>
        <p:spPr>
          <a:xfrm>
            <a:off x="3580745" y="1506577"/>
            <a:ext cx="4956848" cy="3587750"/>
          </a:xfrm>
          <a:custGeom>
            <a:avLst/>
            <a:gdLst/>
            <a:ahLst/>
            <a:cxnLst/>
            <a:rect l="l" t="t" r="r" b="b"/>
            <a:pathLst>
              <a:path w="8773182" h="6350000" extrusionOk="0">
                <a:moveTo>
                  <a:pt x="6685165" y="0"/>
                </a:moveTo>
                <a:lnTo>
                  <a:pt x="2088017" y="0"/>
                </a:lnTo>
                <a:cubicBezTo>
                  <a:pt x="935221" y="0"/>
                  <a:pt x="0" y="676910"/>
                  <a:pt x="0" y="1511300"/>
                </a:cubicBezTo>
                <a:lnTo>
                  <a:pt x="0" y="6350000"/>
                </a:lnTo>
                <a:lnTo>
                  <a:pt x="6685165" y="6350000"/>
                </a:lnTo>
                <a:cubicBezTo>
                  <a:pt x="7837961" y="6350000"/>
                  <a:pt x="8773182" y="5673090"/>
                  <a:pt x="8773182" y="4838700"/>
                </a:cubicBezTo>
                <a:lnTo>
                  <a:pt x="8773182" y="0"/>
                </a:lnTo>
                <a:lnTo>
                  <a:pt x="6685165" y="0"/>
                </a:lnTo>
                <a:close/>
              </a:path>
            </a:pathLst>
          </a:custGeom>
          <a:solidFill>
            <a:srgbClr val="38B1EA"/>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92" name="Google Shape;392;p35"/>
          <p:cNvSpPr/>
          <p:nvPr/>
        </p:nvSpPr>
        <p:spPr>
          <a:xfrm>
            <a:off x="3394261" y="1371600"/>
            <a:ext cx="4956848" cy="3587750"/>
          </a:xfrm>
          <a:custGeom>
            <a:avLst/>
            <a:gdLst/>
            <a:ahLst/>
            <a:cxnLst/>
            <a:rect l="l" t="t" r="r" b="b"/>
            <a:pathLst>
              <a:path w="8773182" h="6350000" extrusionOk="0">
                <a:moveTo>
                  <a:pt x="6685165" y="0"/>
                </a:moveTo>
                <a:lnTo>
                  <a:pt x="2088017" y="0"/>
                </a:lnTo>
                <a:cubicBezTo>
                  <a:pt x="935221" y="0"/>
                  <a:pt x="0" y="676910"/>
                  <a:pt x="0" y="1511300"/>
                </a:cubicBezTo>
                <a:lnTo>
                  <a:pt x="0" y="6350000"/>
                </a:lnTo>
                <a:lnTo>
                  <a:pt x="6685165" y="6350000"/>
                </a:lnTo>
                <a:cubicBezTo>
                  <a:pt x="7837961" y="6350000"/>
                  <a:pt x="8773182" y="5673090"/>
                  <a:pt x="8773182" y="4838700"/>
                </a:cubicBezTo>
                <a:lnTo>
                  <a:pt x="8773182" y="0"/>
                </a:lnTo>
                <a:lnTo>
                  <a:pt x="6685165" y="0"/>
                </a:lnTo>
                <a:close/>
              </a:path>
            </a:pathLst>
          </a:custGeom>
          <a:blipFill rotWithShape="1">
            <a:blip r:embed="rId15">
              <a:alphaModFix/>
            </a:blip>
            <a:stretch>
              <a:fillRect b="-15498"/>
            </a:stretch>
          </a:blip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393" name="Google Shape;393;p35"/>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6">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7">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401"/>
        <p:cNvGrpSpPr/>
        <p:nvPr/>
      </p:nvGrpSpPr>
      <p:grpSpPr>
        <a:xfrm>
          <a:off x="0" y="0"/>
          <a:ext cx="0" cy="0"/>
          <a:chOff x="0" y="0"/>
          <a:chExt cx="0" cy="0"/>
        </a:xfrm>
      </p:grpSpPr>
      <p:sp>
        <p:nvSpPr>
          <p:cNvPr id="402" name="Google Shape;402;p36"/>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3">
              <a:alphaModFix/>
            </a:blip>
            <a:stretch>
              <a:fillRect/>
            </a:stretch>
          </a:blipFill>
          <a:ln>
            <a:noFill/>
          </a:ln>
        </p:spPr>
        <p:txBody>
          <a:bodyPr/>
          <a:lstStyle/>
          <a:p>
            <a:endParaRPr lang="en-US"/>
          </a:p>
        </p:txBody>
      </p:sp>
      <p:grpSp>
        <p:nvGrpSpPr>
          <p:cNvPr id="403" name="Google Shape;403;p36"/>
          <p:cNvGrpSpPr/>
          <p:nvPr/>
        </p:nvGrpSpPr>
        <p:grpSpPr>
          <a:xfrm>
            <a:off x="-330966" y="5424044"/>
            <a:ext cx="9869390" cy="825705"/>
            <a:chOff x="0" y="0"/>
            <a:chExt cx="5198520" cy="434925"/>
          </a:xfrm>
        </p:grpSpPr>
        <p:sp>
          <p:nvSpPr>
            <p:cNvPr id="404" name="Google Shape;404;p36"/>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05" name="Google Shape;405;p36"/>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406" name="Google Shape;406;p36"/>
          <p:cNvGrpSpPr/>
          <p:nvPr/>
        </p:nvGrpSpPr>
        <p:grpSpPr>
          <a:xfrm>
            <a:off x="5954769" y="5559129"/>
            <a:ext cx="3054182" cy="302089"/>
            <a:chOff x="0" y="0"/>
            <a:chExt cx="8144485" cy="805572"/>
          </a:xfrm>
        </p:grpSpPr>
        <p:sp>
          <p:nvSpPr>
            <p:cNvPr id="407" name="Google Shape;407;p36">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408" name="Google Shape;408;p36">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409" name="Google Shape;409;p36">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410" name="Google Shape;410;p36">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411" name="Google Shape;411;p36"/>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412" name="Google Shape;412;p36">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413" name="Google Shape;413;p36"/>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414" name="Google Shape;414;p36"/>
          <p:cNvSpPr/>
          <p:nvPr/>
        </p:nvSpPr>
        <p:spPr>
          <a:xfrm>
            <a:off x="6580228" y="2841207"/>
            <a:ext cx="1938337" cy="1090314"/>
          </a:xfrm>
          <a:custGeom>
            <a:avLst/>
            <a:gdLst/>
            <a:ahLst/>
            <a:cxnLst/>
            <a:rect l="l" t="t" r="r" b="b"/>
            <a:pathLst>
              <a:path w="3876673" h="2180628" extrusionOk="0">
                <a:moveTo>
                  <a:pt x="0" y="0"/>
                </a:moveTo>
                <a:lnTo>
                  <a:pt x="3876673" y="0"/>
                </a:lnTo>
                <a:lnTo>
                  <a:pt x="3876673" y="2180628"/>
                </a:lnTo>
                <a:lnTo>
                  <a:pt x="0" y="2180628"/>
                </a:lnTo>
                <a:lnTo>
                  <a:pt x="0" y="0"/>
                </a:lnTo>
                <a:close/>
              </a:path>
            </a:pathLst>
          </a:custGeom>
          <a:blipFill rotWithShape="1">
            <a:blip r:embed="rId15">
              <a:alphaModFix/>
            </a:blip>
            <a:stretch>
              <a:fillRect/>
            </a:stretch>
          </a:blipFill>
          <a:ln>
            <a:noFill/>
          </a:ln>
        </p:spPr>
        <p:txBody>
          <a:bodyPr/>
          <a:lstStyle/>
          <a:p>
            <a:endParaRPr lang="en-US"/>
          </a:p>
        </p:txBody>
      </p:sp>
      <p:sp>
        <p:nvSpPr>
          <p:cNvPr id="415" name="Google Shape;415;p36"/>
          <p:cNvSpPr/>
          <p:nvPr/>
        </p:nvSpPr>
        <p:spPr>
          <a:xfrm>
            <a:off x="6143982" y="3826889"/>
            <a:ext cx="3000018" cy="1167507"/>
          </a:xfrm>
          <a:custGeom>
            <a:avLst/>
            <a:gdLst/>
            <a:ahLst/>
            <a:cxnLst/>
            <a:rect l="l" t="t" r="r" b="b"/>
            <a:pathLst>
              <a:path w="6000036" h="2335014" extrusionOk="0">
                <a:moveTo>
                  <a:pt x="0" y="0"/>
                </a:moveTo>
                <a:lnTo>
                  <a:pt x="6000036" y="0"/>
                </a:lnTo>
                <a:lnTo>
                  <a:pt x="6000036" y="2335014"/>
                </a:lnTo>
                <a:lnTo>
                  <a:pt x="0" y="2335014"/>
                </a:lnTo>
                <a:lnTo>
                  <a:pt x="0" y="0"/>
                </a:lnTo>
                <a:close/>
              </a:path>
            </a:pathLst>
          </a:custGeom>
          <a:blipFill rotWithShape="1">
            <a:blip r:embed="rId16">
              <a:alphaModFix/>
            </a:blip>
            <a:stretch>
              <a:fillRect/>
            </a:stretch>
          </a:blipFill>
          <a:ln>
            <a:noFill/>
          </a:ln>
        </p:spPr>
        <p:txBody>
          <a:bodyPr/>
          <a:lstStyle/>
          <a:p>
            <a:endParaRPr lang="en-US"/>
          </a:p>
        </p:txBody>
      </p:sp>
      <p:sp>
        <p:nvSpPr>
          <p:cNvPr id="416" name="Google Shape;416;p36"/>
          <p:cNvSpPr txBox="1"/>
          <p:nvPr/>
        </p:nvSpPr>
        <p:spPr>
          <a:xfrm>
            <a:off x="514350" y="1138481"/>
            <a:ext cx="6722400" cy="1486561"/>
          </a:xfrm>
          <a:prstGeom prst="rect">
            <a:avLst/>
          </a:prstGeom>
          <a:noFill/>
          <a:ln>
            <a:noFill/>
          </a:ln>
        </p:spPr>
        <p:txBody>
          <a:bodyPr spcFirstLastPara="1" wrap="square" lIns="0" tIns="0" rIns="0" bIns="0" anchor="t" anchorCtr="0">
            <a:spAutoFit/>
          </a:bodyPr>
          <a:lstStyle/>
          <a:p>
            <a:pPr>
              <a:lnSpc>
                <a:spcPct val="115000"/>
              </a:lnSpc>
              <a:buClr>
                <a:srgbClr val="000000"/>
              </a:buClr>
            </a:pPr>
            <a:r>
              <a:rPr lang="en" sz="2800" b="1" kern="0">
                <a:solidFill>
                  <a:srgbClr val="106A94"/>
                </a:solidFill>
                <a:latin typeface="Poppins"/>
                <a:ea typeface="Poppins"/>
                <a:cs typeface="Poppins"/>
                <a:sym typeface="Poppins"/>
              </a:rPr>
              <a:t>There is long-standing precedent and federal guidelines for voter registration in 501(c)(3) spaces</a:t>
            </a:r>
            <a:endParaRPr sz="700" kern="0">
              <a:solidFill>
                <a:srgbClr val="000000"/>
              </a:solidFill>
              <a:latin typeface="Arial"/>
              <a:cs typeface="Arial"/>
              <a:sym typeface="Arial"/>
            </a:endParaRPr>
          </a:p>
        </p:txBody>
      </p:sp>
      <p:sp>
        <p:nvSpPr>
          <p:cNvPr id="417" name="Google Shape;417;p36"/>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7">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8">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
        <p:nvSpPr>
          <p:cNvPr id="418" name="Google Shape;418;p36"/>
          <p:cNvSpPr txBox="1"/>
          <p:nvPr/>
        </p:nvSpPr>
        <p:spPr>
          <a:xfrm>
            <a:off x="500127" y="2774532"/>
            <a:ext cx="5735400" cy="2326791"/>
          </a:xfrm>
          <a:prstGeom prst="rect">
            <a:avLst/>
          </a:prstGeom>
          <a:noFill/>
          <a:ln>
            <a:noFill/>
          </a:ln>
        </p:spPr>
        <p:txBody>
          <a:bodyPr spcFirstLastPara="1" wrap="square" lIns="0" tIns="0" rIns="0" bIns="0" anchor="t" anchorCtr="0">
            <a:spAutoFit/>
          </a:bodyPr>
          <a:lstStyle/>
          <a:p>
            <a:pPr>
              <a:lnSpc>
                <a:spcPct val="140000"/>
              </a:lnSpc>
              <a:buClr>
                <a:srgbClr val="000000"/>
              </a:buClr>
            </a:pPr>
            <a:r>
              <a:rPr lang="en" sz="1200" kern="0">
                <a:solidFill>
                  <a:srgbClr val="106A94"/>
                </a:solidFill>
                <a:latin typeface="Poppins"/>
                <a:ea typeface="Poppins"/>
                <a:cs typeface="Poppins"/>
                <a:sym typeface="Poppins"/>
              </a:rPr>
              <a:t>501(C)(3) organizations may conduct nonpartisan voter engagement activities designed to help the public participate in elections:</a:t>
            </a:r>
            <a:endParaRPr sz="700" kern="0">
              <a:solidFill>
                <a:srgbClr val="000000"/>
              </a:solidFill>
              <a:latin typeface="Arial"/>
              <a:cs typeface="Arial"/>
              <a:sym typeface="Arial"/>
            </a:endParaRPr>
          </a:p>
          <a:p>
            <a:pPr>
              <a:lnSpc>
                <a:spcPct val="140000"/>
              </a:lnSpc>
              <a:buClr>
                <a:srgbClr val="000000"/>
              </a:buClr>
            </a:pPr>
            <a:endParaRPr sz="1200" kern="0">
              <a:solidFill>
                <a:srgbClr val="106A94"/>
              </a:solidFill>
              <a:latin typeface="Poppins"/>
              <a:ea typeface="Poppins"/>
              <a:cs typeface="Poppins"/>
              <a:sym typeface="Poppins"/>
            </a:endParaRPr>
          </a:p>
          <a:p>
            <a:pPr marL="266700" lvl="1" indent="-127000">
              <a:lnSpc>
                <a:spcPct val="140000"/>
              </a:lnSpc>
              <a:buClr>
                <a:srgbClr val="106A94"/>
              </a:buClr>
              <a:buSzPts val="1200"/>
              <a:buFont typeface="Arial"/>
              <a:buChar char="•"/>
            </a:pPr>
            <a:r>
              <a:rPr lang="en" sz="1200" kern="0">
                <a:solidFill>
                  <a:srgbClr val="106A94"/>
                </a:solidFill>
                <a:latin typeface="Poppins"/>
                <a:ea typeface="Poppins"/>
                <a:cs typeface="Poppins"/>
                <a:sym typeface="Poppins"/>
              </a:rPr>
              <a:t>voter registration</a:t>
            </a:r>
            <a:endParaRPr sz="700" kern="0">
              <a:solidFill>
                <a:srgbClr val="000000"/>
              </a:solidFill>
              <a:latin typeface="Arial"/>
              <a:cs typeface="Arial"/>
              <a:sym typeface="Arial"/>
            </a:endParaRPr>
          </a:p>
          <a:p>
            <a:pPr marL="266700" lvl="1" indent="-127000">
              <a:lnSpc>
                <a:spcPct val="140000"/>
              </a:lnSpc>
              <a:buClr>
                <a:srgbClr val="106A94"/>
              </a:buClr>
              <a:buSzPts val="1200"/>
              <a:buFont typeface="Arial"/>
              <a:buChar char="•"/>
            </a:pPr>
            <a:r>
              <a:rPr lang="en" sz="1200" kern="0">
                <a:solidFill>
                  <a:srgbClr val="106A94"/>
                </a:solidFill>
                <a:latin typeface="Poppins"/>
                <a:ea typeface="Poppins"/>
                <a:cs typeface="Poppins"/>
                <a:sym typeface="Poppins"/>
              </a:rPr>
              <a:t>voter education</a:t>
            </a:r>
            <a:endParaRPr sz="700" kern="0">
              <a:solidFill>
                <a:srgbClr val="000000"/>
              </a:solidFill>
              <a:latin typeface="Arial"/>
              <a:cs typeface="Arial"/>
              <a:sym typeface="Arial"/>
            </a:endParaRPr>
          </a:p>
          <a:p>
            <a:pPr marL="266700" lvl="1" indent="-127000">
              <a:lnSpc>
                <a:spcPct val="140000"/>
              </a:lnSpc>
              <a:buClr>
                <a:srgbClr val="106A94"/>
              </a:buClr>
              <a:buSzPts val="1200"/>
              <a:buFont typeface="Arial"/>
              <a:buChar char="•"/>
            </a:pPr>
            <a:r>
              <a:rPr lang="en" sz="1200" kern="0">
                <a:solidFill>
                  <a:srgbClr val="106A94"/>
                </a:solidFill>
                <a:latin typeface="Poppins"/>
                <a:ea typeface="Poppins"/>
                <a:cs typeface="Poppins"/>
                <a:sym typeface="Poppins"/>
              </a:rPr>
              <a:t>get-out-the-vote (GOTV)</a:t>
            </a:r>
            <a:endParaRPr sz="700" kern="0">
              <a:solidFill>
                <a:srgbClr val="000000"/>
              </a:solidFill>
              <a:latin typeface="Arial"/>
              <a:cs typeface="Arial"/>
              <a:sym typeface="Arial"/>
            </a:endParaRPr>
          </a:p>
          <a:p>
            <a:pPr>
              <a:lnSpc>
                <a:spcPct val="140000"/>
              </a:lnSpc>
              <a:buClr>
                <a:srgbClr val="000000"/>
              </a:buClr>
            </a:pPr>
            <a:endParaRPr sz="1200" kern="0">
              <a:solidFill>
                <a:srgbClr val="106A94"/>
              </a:solidFill>
              <a:latin typeface="Poppins"/>
              <a:ea typeface="Poppins"/>
              <a:cs typeface="Poppins"/>
              <a:sym typeface="Poppins"/>
            </a:endParaRPr>
          </a:p>
          <a:p>
            <a:pPr>
              <a:lnSpc>
                <a:spcPct val="140000"/>
              </a:lnSpc>
              <a:buClr>
                <a:srgbClr val="000000"/>
              </a:buClr>
            </a:pPr>
            <a:r>
              <a:rPr lang="en" sz="1200" kern="0">
                <a:solidFill>
                  <a:srgbClr val="106A94"/>
                </a:solidFill>
                <a:latin typeface="Poppins"/>
                <a:ea typeface="Poppins"/>
                <a:cs typeface="Poppins"/>
                <a:sym typeface="Poppins"/>
              </a:rPr>
              <a:t>The National Voter Registration Act of 1993 actually encourages this type of non-partisan voter registration in health centers!</a:t>
            </a:r>
            <a:endParaRPr sz="700" kern="0">
              <a:solidFill>
                <a:srgbClr val="000000"/>
              </a:solidFill>
              <a:latin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426"/>
        <p:cNvGrpSpPr/>
        <p:nvPr/>
      </p:nvGrpSpPr>
      <p:grpSpPr>
        <a:xfrm>
          <a:off x="0" y="0"/>
          <a:ext cx="0" cy="0"/>
          <a:chOff x="0" y="0"/>
          <a:chExt cx="0" cy="0"/>
        </a:xfrm>
      </p:grpSpPr>
      <p:sp>
        <p:nvSpPr>
          <p:cNvPr id="427" name="Google Shape;427;p37"/>
          <p:cNvSpPr/>
          <p:nvPr/>
        </p:nvSpPr>
        <p:spPr>
          <a:xfrm>
            <a:off x="627873" y="1983468"/>
            <a:ext cx="3023202" cy="3081013"/>
          </a:xfrm>
          <a:custGeom>
            <a:avLst/>
            <a:gdLst/>
            <a:ahLst/>
            <a:cxnLst/>
            <a:rect l="l" t="t" r="r" b="b"/>
            <a:pathLst>
              <a:path w="6169799" h="6287781" extrusionOk="0">
                <a:moveTo>
                  <a:pt x="4701387" y="0"/>
                </a:moveTo>
                <a:lnTo>
                  <a:pt x="1468412" y="0"/>
                </a:lnTo>
                <a:cubicBezTo>
                  <a:pt x="657701" y="0"/>
                  <a:pt x="0" y="670277"/>
                  <a:pt x="0" y="1496492"/>
                </a:cubicBezTo>
                <a:lnTo>
                  <a:pt x="0" y="6287781"/>
                </a:lnTo>
                <a:lnTo>
                  <a:pt x="4701387" y="6287781"/>
                </a:lnTo>
                <a:cubicBezTo>
                  <a:pt x="5512098" y="6287781"/>
                  <a:pt x="6169799" y="5617504"/>
                  <a:pt x="6169799" y="4791289"/>
                </a:cubicBezTo>
                <a:lnTo>
                  <a:pt x="6169799" y="0"/>
                </a:lnTo>
                <a:lnTo>
                  <a:pt x="4701387" y="0"/>
                </a:lnTo>
                <a:close/>
              </a:path>
            </a:pathLst>
          </a:custGeom>
          <a:solidFill>
            <a:srgbClr val="38B1EA"/>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28" name="Google Shape;428;p37"/>
          <p:cNvSpPr/>
          <p:nvPr/>
        </p:nvSpPr>
        <p:spPr>
          <a:xfrm>
            <a:off x="514350" y="1867774"/>
            <a:ext cx="3023202" cy="3081013"/>
          </a:xfrm>
          <a:custGeom>
            <a:avLst/>
            <a:gdLst/>
            <a:ahLst/>
            <a:cxnLst/>
            <a:rect l="l" t="t" r="r" b="b"/>
            <a:pathLst>
              <a:path w="6169799" h="6287781" extrusionOk="0">
                <a:moveTo>
                  <a:pt x="4701387" y="0"/>
                </a:moveTo>
                <a:lnTo>
                  <a:pt x="1468412" y="0"/>
                </a:lnTo>
                <a:cubicBezTo>
                  <a:pt x="657701" y="0"/>
                  <a:pt x="0" y="670277"/>
                  <a:pt x="0" y="1496492"/>
                </a:cubicBezTo>
                <a:lnTo>
                  <a:pt x="0" y="6287781"/>
                </a:lnTo>
                <a:lnTo>
                  <a:pt x="4701387" y="6287781"/>
                </a:lnTo>
                <a:cubicBezTo>
                  <a:pt x="5512098" y="6287781"/>
                  <a:pt x="6169799" y="5617504"/>
                  <a:pt x="6169799" y="4791289"/>
                </a:cubicBezTo>
                <a:lnTo>
                  <a:pt x="6169799" y="0"/>
                </a:lnTo>
                <a:lnTo>
                  <a:pt x="4701387" y="0"/>
                </a:lnTo>
                <a:close/>
              </a:path>
            </a:pathLst>
          </a:custGeom>
          <a:blipFill rotWithShape="1">
            <a:blip r:embed="rId3">
              <a:alphaModFix/>
            </a:blip>
            <a:stretch>
              <a:fillRect b="-21698"/>
            </a:stretch>
          </a:blip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29" name="Google Shape;429;p37"/>
          <p:cNvSpPr txBox="1"/>
          <p:nvPr/>
        </p:nvSpPr>
        <p:spPr>
          <a:xfrm>
            <a:off x="514350" y="1116365"/>
            <a:ext cx="7592700" cy="460126"/>
          </a:xfrm>
          <a:prstGeom prst="rect">
            <a:avLst/>
          </a:prstGeom>
          <a:noFill/>
          <a:ln>
            <a:noFill/>
          </a:ln>
        </p:spPr>
        <p:txBody>
          <a:bodyPr spcFirstLastPara="1" wrap="square" lIns="0" tIns="0" rIns="0" bIns="0" anchor="t" anchorCtr="0">
            <a:spAutoFit/>
          </a:bodyPr>
          <a:lstStyle/>
          <a:p>
            <a:pPr>
              <a:lnSpc>
                <a:spcPct val="130000"/>
              </a:lnSpc>
              <a:buClr>
                <a:srgbClr val="000000"/>
              </a:buClr>
            </a:pPr>
            <a:r>
              <a:rPr lang="en" sz="2300" b="1" kern="0">
                <a:solidFill>
                  <a:srgbClr val="106A94"/>
                </a:solidFill>
                <a:latin typeface="Poppins"/>
                <a:ea typeface="Poppins"/>
                <a:cs typeface="Poppins"/>
                <a:sym typeface="Poppins"/>
              </a:rPr>
              <a:t>Clinicians and healthcare organizations can...</a:t>
            </a:r>
            <a:endParaRPr sz="700" kern="0">
              <a:solidFill>
                <a:srgbClr val="000000"/>
              </a:solidFill>
              <a:latin typeface="Arial"/>
              <a:cs typeface="Arial"/>
              <a:sym typeface="Arial"/>
            </a:endParaRPr>
          </a:p>
        </p:txBody>
      </p:sp>
      <p:sp>
        <p:nvSpPr>
          <p:cNvPr id="430" name="Google Shape;430;p37"/>
          <p:cNvSpPr txBox="1"/>
          <p:nvPr/>
        </p:nvSpPr>
        <p:spPr>
          <a:xfrm>
            <a:off x="3937094" y="1897743"/>
            <a:ext cx="4692600" cy="3238002"/>
          </a:xfrm>
          <a:prstGeom prst="rect">
            <a:avLst/>
          </a:prstGeom>
          <a:noFill/>
          <a:ln>
            <a:noFill/>
          </a:ln>
        </p:spPr>
        <p:txBody>
          <a:bodyPr spcFirstLastPara="1" wrap="square" lIns="0" tIns="0" rIns="0" bIns="0" anchor="t" anchorCtr="0">
            <a:spAutoFit/>
          </a:bodyPr>
          <a:lstStyle/>
          <a:p>
            <a:pPr marL="342900" lvl="1" indent="-152400">
              <a:lnSpc>
                <a:spcPct val="167020"/>
              </a:lnSpc>
              <a:buClr>
                <a:srgbClr val="106A94"/>
              </a:buClr>
              <a:buSzPts val="1400"/>
              <a:buFont typeface="Arial"/>
              <a:buChar char="•"/>
            </a:pPr>
            <a:r>
              <a:rPr lang="en" sz="1400" kern="0">
                <a:solidFill>
                  <a:srgbClr val="106A94"/>
                </a:solidFill>
                <a:latin typeface="Poppins"/>
                <a:ea typeface="Poppins"/>
                <a:cs typeface="Poppins"/>
                <a:sym typeface="Poppins"/>
              </a:rPr>
              <a:t>Point patients to Vot-ER posters, badges, or handouts </a:t>
            </a:r>
            <a:endParaRPr sz="600" kern="0">
              <a:solidFill>
                <a:srgbClr val="000000"/>
              </a:solidFill>
              <a:latin typeface="Arial"/>
              <a:cs typeface="Arial"/>
              <a:sym typeface="Arial"/>
            </a:endParaRPr>
          </a:p>
          <a:p>
            <a:pPr>
              <a:lnSpc>
                <a:spcPct val="167020"/>
              </a:lnSpc>
              <a:buClr>
                <a:srgbClr val="000000"/>
              </a:buClr>
            </a:pPr>
            <a:endParaRPr sz="1400" kern="0">
              <a:solidFill>
                <a:srgbClr val="106A94"/>
              </a:solidFill>
              <a:latin typeface="Poppins"/>
              <a:ea typeface="Poppins"/>
              <a:cs typeface="Poppins"/>
              <a:sym typeface="Poppins"/>
            </a:endParaRPr>
          </a:p>
          <a:p>
            <a:pPr marL="342900" lvl="1" indent="-152400">
              <a:lnSpc>
                <a:spcPct val="167020"/>
              </a:lnSpc>
              <a:buClr>
                <a:srgbClr val="106A94"/>
              </a:buClr>
              <a:buSzPts val="1400"/>
              <a:buFont typeface="Arial"/>
              <a:buChar char="•"/>
            </a:pPr>
            <a:r>
              <a:rPr lang="en" sz="1400" kern="0">
                <a:solidFill>
                  <a:srgbClr val="106A94"/>
                </a:solidFill>
                <a:latin typeface="Poppins"/>
                <a:ea typeface="Poppins"/>
                <a:cs typeface="Poppins"/>
                <a:sym typeface="Poppins"/>
              </a:rPr>
              <a:t>Tell patients that their institution offers a service to help them register to vote, but they do not endorse any political party.</a:t>
            </a:r>
            <a:endParaRPr sz="600" kern="0">
              <a:solidFill>
                <a:srgbClr val="000000"/>
              </a:solidFill>
              <a:latin typeface="Arial"/>
              <a:cs typeface="Arial"/>
              <a:sym typeface="Arial"/>
            </a:endParaRPr>
          </a:p>
          <a:p>
            <a:pPr>
              <a:lnSpc>
                <a:spcPct val="167020"/>
              </a:lnSpc>
              <a:buClr>
                <a:srgbClr val="000000"/>
              </a:buClr>
            </a:pPr>
            <a:endParaRPr sz="1400" kern="0">
              <a:solidFill>
                <a:srgbClr val="106A94"/>
              </a:solidFill>
              <a:latin typeface="Poppins"/>
              <a:ea typeface="Poppins"/>
              <a:cs typeface="Poppins"/>
              <a:sym typeface="Poppins"/>
            </a:endParaRPr>
          </a:p>
          <a:p>
            <a:pPr marL="342900" lvl="1" indent="-152400">
              <a:lnSpc>
                <a:spcPct val="167020"/>
              </a:lnSpc>
              <a:buClr>
                <a:srgbClr val="106A94"/>
              </a:buClr>
              <a:buSzPts val="1400"/>
              <a:buFont typeface="Arial"/>
              <a:buChar char="•"/>
            </a:pPr>
            <a:r>
              <a:rPr lang="en" sz="1400" kern="0">
                <a:solidFill>
                  <a:srgbClr val="106A94"/>
                </a:solidFill>
                <a:latin typeface="Poppins"/>
                <a:ea typeface="Poppins"/>
                <a:cs typeface="Poppins"/>
                <a:sym typeface="Poppins"/>
              </a:rPr>
              <a:t>Help a patient fill out the registration form while remaining neutral.</a:t>
            </a:r>
            <a:endParaRPr sz="600" kern="0">
              <a:solidFill>
                <a:srgbClr val="000000"/>
              </a:solidFill>
              <a:latin typeface="Arial"/>
              <a:cs typeface="Arial"/>
              <a:sym typeface="Arial"/>
            </a:endParaRPr>
          </a:p>
        </p:txBody>
      </p:sp>
      <p:sp>
        <p:nvSpPr>
          <p:cNvPr id="431" name="Google Shape;431;p37"/>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4">
              <a:alphaModFix/>
            </a:blip>
            <a:stretch>
              <a:fillRect/>
            </a:stretch>
          </a:blipFill>
          <a:ln>
            <a:noFill/>
          </a:ln>
        </p:spPr>
        <p:txBody>
          <a:bodyPr/>
          <a:lstStyle/>
          <a:p>
            <a:endParaRPr lang="en-US"/>
          </a:p>
        </p:txBody>
      </p:sp>
      <p:grpSp>
        <p:nvGrpSpPr>
          <p:cNvPr id="432" name="Google Shape;432;p37"/>
          <p:cNvGrpSpPr/>
          <p:nvPr/>
        </p:nvGrpSpPr>
        <p:grpSpPr>
          <a:xfrm>
            <a:off x="-330966" y="5424044"/>
            <a:ext cx="9869390" cy="825705"/>
            <a:chOff x="0" y="0"/>
            <a:chExt cx="5198520" cy="434925"/>
          </a:xfrm>
        </p:grpSpPr>
        <p:sp>
          <p:nvSpPr>
            <p:cNvPr id="433" name="Google Shape;433;p37"/>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34" name="Google Shape;434;p37"/>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sp>
        <p:nvSpPr>
          <p:cNvPr id="435" name="Google Shape;435;p37"/>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6">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grpSp>
        <p:nvGrpSpPr>
          <p:cNvPr id="436" name="Google Shape;436;p37"/>
          <p:cNvGrpSpPr/>
          <p:nvPr/>
        </p:nvGrpSpPr>
        <p:grpSpPr>
          <a:xfrm>
            <a:off x="5954769" y="5559129"/>
            <a:ext cx="3054182" cy="302089"/>
            <a:chOff x="0" y="0"/>
            <a:chExt cx="8144485" cy="805572"/>
          </a:xfrm>
        </p:grpSpPr>
        <p:sp>
          <p:nvSpPr>
            <p:cNvPr id="437" name="Google Shape;437;p37">
              <a:hlinkClick r:id="rId7"/>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8">
                <a:alphaModFix/>
              </a:blip>
              <a:stretch>
                <a:fillRect/>
              </a:stretch>
            </a:blipFill>
            <a:ln>
              <a:noFill/>
            </a:ln>
          </p:spPr>
          <p:txBody>
            <a:bodyPr/>
            <a:lstStyle/>
            <a:p>
              <a:endParaRPr lang="en-US"/>
            </a:p>
          </p:txBody>
        </p:sp>
        <p:sp>
          <p:nvSpPr>
            <p:cNvPr id="438" name="Google Shape;438;p37">
              <a:hlinkClick r:id="rId9"/>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0">
                <a:alphaModFix/>
              </a:blip>
              <a:stretch>
                <a:fillRect/>
              </a:stretch>
            </a:blipFill>
            <a:ln>
              <a:noFill/>
            </a:ln>
          </p:spPr>
          <p:txBody>
            <a:bodyPr/>
            <a:lstStyle/>
            <a:p>
              <a:endParaRPr lang="en-US"/>
            </a:p>
          </p:txBody>
        </p:sp>
        <p:sp>
          <p:nvSpPr>
            <p:cNvPr id="439" name="Google Shape;439;p37">
              <a:hlinkClick r:id="rId11"/>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440" name="Google Shape;440;p37">
              <a:hlinkClick r:id="rId13"/>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4">
                <a:alphaModFix/>
              </a:blip>
              <a:stretch>
                <a:fillRect/>
              </a:stretch>
            </a:blipFill>
            <a:ln>
              <a:noFill/>
            </a:ln>
          </p:spPr>
          <p:txBody>
            <a:bodyPr/>
            <a:lstStyle/>
            <a:p>
              <a:endParaRPr lang="en-US"/>
            </a:p>
          </p:txBody>
        </p:sp>
        <p:sp>
          <p:nvSpPr>
            <p:cNvPr id="441" name="Google Shape;441;p37"/>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5">
                <a:alphaModFix/>
              </a:blip>
              <a:stretch>
                <a:fillRect/>
              </a:stretch>
            </a:blipFill>
            <a:ln>
              <a:noFill/>
            </a:ln>
          </p:spPr>
          <p:txBody>
            <a:bodyPr/>
            <a:lstStyle/>
            <a:p>
              <a:endParaRPr lang="en-US"/>
            </a:p>
          </p:txBody>
        </p:sp>
        <p:sp>
          <p:nvSpPr>
            <p:cNvPr id="442" name="Google Shape;442;p37">
              <a:hlinkClick r:id="rId16"/>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7">
                <a:alphaModFix/>
              </a:blip>
              <a:stretch>
                <a:fillRect/>
              </a:stretch>
            </a:blipFill>
            <a:ln>
              <a:noFill/>
            </a:ln>
          </p:spPr>
          <p:txBody>
            <a:bodyPr/>
            <a:lstStyle/>
            <a:p>
              <a:endParaRPr lang="en-US"/>
            </a:p>
          </p:txBody>
        </p:sp>
        <p:sp>
          <p:nvSpPr>
            <p:cNvPr id="443" name="Google Shape;443;p37"/>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447"/>
        <p:cNvGrpSpPr/>
        <p:nvPr/>
      </p:nvGrpSpPr>
      <p:grpSpPr>
        <a:xfrm>
          <a:off x="0" y="0"/>
          <a:ext cx="0" cy="0"/>
          <a:chOff x="0" y="0"/>
          <a:chExt cx="0" cy="0"/>
        </a:xfrm>
      </p:grpSpPr>
      <p:sp>
        <p:nvSpPr>
          <p:cNvPr id="448" name="Google Shape;448;p38"/>
          <p:cNvSpPr/>
          <p:nvPr/>
        </p:nvSpPr>
        <p:spPr>
          <a:xfrm>
            <a:off x="514350" y="1475391"/>
            <a:ext cx="1645894" cy="510178"/>
          </a:xfrm>
          <a:custGeom>
            <a:avLst/>
            <a:gdLst/>
            <a:ahLst/>
            <a:cxnLst/>
            <a:rect l="l" t="t" r="r" b="b"/>
            <a:pathLst>
              <a:path w="3291788" h="1020357" extrusionOk="0">
                <a:moveTo>
                  <a:pt x="0" y="0"/>
                </a:moveTo>
                <a:lnTo>
                  <a:pt x="3291788" y="0"/>
                </a:lnTo>
                <a:lnTo>
                  <a:pt x="3291788" y="1020357"/>
                </a:lnTo>
                <a:lnTo>
                  <a:pt x="0" y="1020357"/>
                </a:lnTo>
                <a:lnTo>
                  <a:pt x="0" y="0"/>
                </a:lnTo>
                <a:close/>
              </a:path>
            </a:pathLst>
          </a:custGeom>
          <a:blipFill rotWithShape="1">
            <a:blip r:embed="rId3">
              <a:alphaModFix/>
            </a:blip>
            <a:stretch>
              <a:fillRect/>
            </a:stretch>
          </a:blipFill>
          <a:ln>
            <a:noFill/>
          </a:ln>
        </p:spPr>
        <p:txBody>
          <a:bodyPr/>
          <a:lstStyle/>
          <a:p>
            <a:endParaRPr lang="en-US"/>
          </a:p>
        </p:txBody>
      </p:sp>
      <p:grpSp>
        <p:nvGrpSpPr>
          <p:cNvPr id="449" name="Google Shape;449;p38"/>
          <p:cNvGrpSpPr/>
          <p:nvPr/>
        </p:nvGrpSpPr>
        <p:grpSpPr>
          <a:xfrm>
            <a:off x="-330966" y="5424044"/>
            <a:ext cx="9869390" cy="825705"/>
            <a:chOff x="0" y="0"/>
            <a:chExt cx="5198520" cy="434925"/>
          </a:xfrm>
        </p:grpSpPr>
        <p:sp>
          <p:nvSpPr>
            <p:cNvPr id="450" name="Google Shape;450;p38"/>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51" name="Google Shape;451;p38"/>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452" name="Google Shape;452;p38"/>
          <p:cNvGrpSpPr/>
          <p:nvPr/>
        </p:nvGrpSpPr>
        <p:grpSpPr>
          <a:xfrm>
            <a:off x="5954769" y="5559129"/>
            <a:ext cx="3054182" cy="302089"/>
            <a:chOff x="0" y="0"/>
            <a:chExt cx="8144485" cy="805572"/>
          </a:xfrm>
        </p:grpSpPr>
        <p:sp>
          <p:nvSpPr>
            <p:cNvPr id="453" name="Google Shape;453;p38">
              <a:hlinkClick r:id="rId4"/>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5">
                <a:alphaModFix/>
              </a:blip>
              <a:stretch>
                <a:fillRect/>
              </a:stretch>
            </a:blipFill>
            <a:ln>
              <a:noFill/>
            </a:ln>
          </p:spPr>
          <p:txBody>
            <a:bodyPr/>
            <a:lstStyle/>
            <a:p>
              <a:endParaRPr lang="en-US"/>
            </a:p>
          </p:txBody>
        </p:sp>
        <p:sp>
          <p:nvSpPr>
            <p:cNvPr id="454" name="Google Shape;454;p38">
              <a:hlinkClick r:id="rId6"/>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7">
                <a:alphaModFix/>
              </a:blip>
              <a:stretch>
                <a:fillRect/>
              </a:stretch>
            </a:blipFill>
            <a:ln>
              <a:noFill/>
            </a:ln>
          </p:spPr>
          <p:txBody>
            <a:bodyPr/>
            <a:lstStyle/>
            <a:p>
              <a:endParaRPr lang="en-US"/>
            </a:p>
          </p:txBody>
        </p:sp>
        <p:sp>
          <p:nvSpPr>
            <p:cNvPr id="455" name="Google Shape;455;p38">
              <a:hlinkClick r:id="rId8"/>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9">
                <a:alphaModFix/>
              </a:blip>
              <a:stretch>
                <a:fillRect/>
              </a:stretch>
            </a:blipFill>
            <a:ln>
              <a:noFill/>
            </a:ln>
          </p:spPr>
          <p:txBody>
            <a:bodyPr/>
            <a:lstStyle/>
            <a:p>
              <a:endParaRPr lang="en-US"/>
            </a:p>
          </p:txBody>
        </p:sp>
        <p:sp>
          <p:nvSpPr>
            <p:cNvPr id="456" name="Google Shape;456;p38">
              <a:hlinkClick r:id="rId10"/>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1">
                <a:alphaModFix/>
              </a:blip>
              <a:stretch>
                <a:fillRect/>
              </a:stretch>
            </a:blipFill>
            <a:ln>
              <a:noFill/>
            </a:ln>
          </p:spPr>
          <p:txBody>
            <a:bodyPr/>
            <a:lstStyle/>
            <a:p>
              <a:endParaRPr lang="en-US"/>
            </a:p>
          </p:txBody>
        </p:sp>
        <p:sp>
          <p:nvSpPr>
            <p:cNvPr id="457" name="Google Shape;457;p38"/>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458" name="Google Shape;458;p38">
              <a:hlinkClick r:id="rId13"/>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4">
                <a:alphaModFix/>
              </a:blip>
              <a:stretch>
                <a:fillRect/>
              </a:stretch>
            </a:blipFill>
            <a:ln>
              <a:noFill/>
            </a:ln>
          </p:spPr>
          <p:txBody>
            <a:bodyPr/>
            <a:lstStyle/>
            <a:p>
              <a:endParaRPr lang="en-US"/>
            </a:p>
          </p:txBody>
        </p:sp>
        <p:sp>
          <p:nvSpPr>
            <p:cNvPr id="459" name="Google Shape;459;p38"/>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460" name="Google Shape;460;p38"/>
          <p:cNvSpPr/>
          <p:nvPr/>
        </p:nvSpPr>
        <p:spPr>
          <a:xfrm>
            <a:off x="5194397" y="1052355"/>
            <a:ext cx="3181507" cy="4250493"/>
          </a:xfrm>
          <a:custGeom>
            <a:avLst/>
            <a:gdLst/>
            <a:ahLst/>
            <a:cxnLst/>
            <a:rect l="l" t="t" r="r" b="b"/>
            <a:pathLst>
              <a:path w="6363013" h="8500986" extrusionOk="0">
                <a:moveTo>
                  <a:pt x="0" y="0"/>
                </a:moveTo>
                <a:lnTo>
                  <a:pt x="6363013" y="0"/>
                </a:lnTo>
                <a:lnTo>
                  <a:pt x="6363013" y="8500986"/>
                </a:lnTo>
                <a:lnTo>
                  <a:pt x="0" y="8500986"/>
                </a:lnTo>
                <a:lnTo>
                  <a:pt x="0" y="0"/>
                </a:lnTo>
                <a:close/>
              </a:path>
            </a:pathLst>
          </a:custGeom>
          <a:blipFill rotWithShape="1">
            <a:blip r:embed="rId15">
              <a:alphaModFix/>
            </a:blip>
            <a:stretch>
              <a:fillRect/>
            </a:stretch>
          </a:blipFill>
          <a:ln>
            <a:noFill/>
          </a:ln>
        </p:spPr>
        <p:txBody>
          <a:bodyPr/>
          <a:lstStyle/>
          <a:p>
            <a:endParaRPr lang="en-US"/>
          </a:p>
        </p:txBody>
      </p:sp>
      <p:sp>
        <p:nvSpPr>
          <p:cNvPr id="461" name="Google Shape;461;p38"/>
          <p:cNvSpPr txBox="1"/>
          <p:nvPr/>
        </p:nvSpPr>
        <p:spPr>
          <a:xfrm>
            <a:off x="425484" y="2563179"/>
            <a:ext cx="5181900" cy="2012859"/>
          </a:xfrm>
          <a:prstGeom prst="rect">
            <a:avLst/>
          </a:prstGeom>
          <a:noFill/>
          <a:ln>
            <a:noFill/>
          </a:ln>
        </p:spPr>
        <p:txBody>
          <a:bodyPr spcFirstLastPara="1" wrap="square" lIns="0" tIns="0" rIns="0" bIns="0" anchor="t" anchorCtr="0">
            <a:spAutoFit/>
          </a:bodyPr>
          <a:lstStyle/>
          <a:p>
            <a:pPr>
              <a:lnSpc>
                <a:spcPct val="109000"/>
              </a:lnSpc>
              <a:buClr>
                <a:srgbClr val="000000"/>
              </a:buClr>
            </a:pPr>
            <a:r>
              <a:rPr lang="en" sz="6000" b="1" kern="0">
                <a:solidFill>
                  <a:srgbClr val="106A94"/>
                </a:solidFill>
                <a:latin typeface="Poppins"/>
                <a:ea typeface="Poppins"/>
                <a:cs typeface="Poppins"/>
                <a:sym typeface="Poppins"/>
              </a:rPr>
              <a:t>Take the Next Step</a:t>
            </a:r>
            <a:endParaRPr sz="700" kern="0">
              <a:solidFill>
                <a:srgbClr val="000000"/>
              </a:solidFill>
              <a:latin typeface="Arial"/>
              <a:cs typeface="Arial"/>
              <a:sym typeface="Arial"/>
            </a:endParaRPr>
          </a:p>
        </p:txBody>
      </p:sp>
      <p:sp>
        <p:nvSpPr>
          <p:cNvPr id="462" name="Google Shape;462;p38"/>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6">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7">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6F5FC"/>
        </a:solidFill>
        <a:effectLst/>
      </p:bgPr>
    </p:bg>
    <p:spTree>
      <p:nvGrpSpPr>
        <p:cNvPr id="1" name="Shape 466"/>
        <p:cNvGrpSpPr/>
        <p:nvPr/>
      </p:nvGrpSpPr>
      <p:grpSpPr>
        <a:xfrm>
          <a:off x="0" y="0"/>
          <a:ext cx="0" cy="0"/>
          <a:chOff x="0" y="0"/>
          <a:chExt cx="0" cy="0"/>
        </a:xfrm>
      </p:grpSpPr>
      <p:sp>
        <p:nvSpPr>
          <p:cNvPr id="467" name="Google Shape;467;p39"/>
          <p:cNvSpPr/>
          <p:nvPr/>
        </p:nvSpPr>
        <p:spPr>
          <a:xfrm>
            <a:off x="423956" y="2325065"/>
            <a:ext cx="2016125" cy="2016125"/>
          </a:xfrm>
          <a:custGeom>
            <a:avLst/>
            <a:gdLst/>
            <a:ahLst/>
            <a:cxnLst/>
            <a:rect l="l" t="t" r="r" b="b"/>
            <a:pathLst>
              <a:path w="6350000" h="6350000" extrusionOk="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38B1EA"/>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68" name="Google Shape;468;p39"/>
          <p:cNvSpPr/>
          <p:nvPr/>
        </p:nvSpPr>
        <p:spPr>
          <a:xfrm>
            <a:off x="347756" y="2248865"/>
            <a:ext cx="2016125" cy="2016125"/>
          </a:xfrm>
          <a:custGeom>
            <a:avLst/>
            <a:gdLst/>
            <a:ahLst/>
            <a:cxnLst/>
            <a:rect l="l" t="t" r="r" b="b"/>
            <a:pathLst>
              <a:path w="6350000" h="6350000" extrusionOk="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rotWithShape="1">
            <a:blip r:embed="rId3">
              <a:alphaModFix/>
            </a:blip>
            <a:stretch>
              <a:fillRect l="-50000" r="-50000"/>
            </a:stretch>
          </a:blip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69" name="Google Shape;469;p39"/>
          <p:cNvSpPr/>
          <p:nvPr/>
        </p:nvSpPr>
        <p:spPr>
          <a:xfrm>
            <a:off x="4749741" y="2588192"/>
            <a:ext cx="2540000" cy="1587500"/>
          </a:xfrm>
          <a:custGeom>
            <a:avLst/>
            <a:gdLst/>
            <a:ahLst/>
            <a:cxnLst/>
            <a:rect l="l" t="t" r="r" b="b"/>
            <a:pathLst>
              <a:path w="6350000" h="6350000" extrusionOk="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38B1EA"/>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70" name="Google Shape;470;p39"/>
          <p:cNvSpPr/>
          <p:nvPr/>
        </p:nvSpPr>
        <p:spPr>
          <a:xfrm>
            <a:off x="7871579" y="1076569"/>
            <a:ext cx="999385" cy="425559"/>
          </a:xfrm>
          <a:custGeom>
            <a:avLst/>
            <a:gdLst/>
            <a:ahLst/>
            <a:cxnLst/>
            <a:rect l="l" t="t" r="r" b="b"/>
            <a:pathLst>
              <a:path w="1998770" h="851118" extrusionOk="0">
                <a:moveTo>
                  <a:pt x="0" y="0"/>
                </a:moveTo>
                <a:lnTo>
                  <a:pt x="1998770" y="0"/>
                </a:lnTo>
                <a:lnTo>
                  <a:pt x="1998770" y="851119"/>
                </a:lnTo>
                <a:lnTo>
                  <a:pt x="0" y="851119"/>
                </a:lnTo>
                <a:lnTo>
                  <a:pt x="0" y="0"/>
                </a:lnTo>
                <a:close/>
              </a:path>
            </a:pathLst>
          </a:custGeom>
          <a:blipFill rotWithShape="1">
            <a:blip r:embed="rId4">
              <a:alphaModFix/>
            </a:blip>
            <a:stretch>
              <a:fillRect/>
            </a:stretch>
          </a:blipFill>
          <a:ln>
            <a:noFill/>
          </a:ln>
        </p:spPr>
        <p:txBody>
          <a:bodyPr/>
          <a:lstStyle/>
          <a:p>
            <a:endParaRPr lang="en-US"/>
          </a:p>
        </p:txBody>
      </p:sp>
      <p:grpSp>
        <p:nvGrpSpPr>
          <p:cNvPr id="471" name="Google Shape;471;p39"/>
          <p:cNvGrpSpPr/>
          <p:nvPr/>
        </p:nvGrpSpPr>
        <p:grpSpPr>
          <a:xfrm>
            <a:off x="-330966" y="5424044"/>
            <a:ext cx="9869390" cy="825705"/>
            <a:chOff x="0" y="0"/>
            <a:chExt cx="5198520" cy="434925"/>
          </a:xfrm>
        </p:grpSpPr>
        <p:sp>
          <p:nvSpPr>
            <p:cNvPr id="472" name="Google Shape;472;p39"/>
            <p:cNvSpPr/>
            <p:nvPr/>
          </p:nvSpPr>
          <p:spPr>
            <a:xfrm>
              <a:off x="0" y="0"/>
              <a:ext cx="5198520" cy="434903"/>
            </a:xfrm>
            <a:custGeom>
              <a:avLst/>
              <a:gdLst/>
              <a:ahLst/>
              <a:cxnLst/>
              <a:rect l="l" t="t" r="r" b="b"/>
              <a:pathLst>
                <a:path w="5198520" h="434903" extrusionOk="0">
                  <a:moveTo>
                    <a:pt x="20004" y="0"/>
                  </a:moveTo>
                  <a:lnTo>
                    <a:pt x="5178516" y="0"/>
                  </a:lnTo>
                  <a:cubicBezTo>
                    <a:pt x="5183822" y="0"/>
                    <a:pt x="5188910" y="2108"/>
                    <a:pt x="5192661" y="5859"/>
                  </a:cubicBezTo>
                  <a:cubicBezTo>
                    <a:pt x="5196412" y="9610"/>
                    <a:pt x="5198520" y="14698"/>
                    <a:pt x="5198520" y="20004"/>
                  </a:cubicBezTo>
                  <a:lnTo>
                    <a:pt x="5198520" y="414899"/>
                  </a:lnTo>
                  <a:cubicBezTo>
                    <a:pt x="5198520" y="420205"/>
                    <a:pt x="5196412" y="425293"/>
                    <a:pt x="5192661" y="429044"/>
                  </a:cubicBezTo>
                  <a:cubicBezTo>
                    <a:pt x="5188910" y="432796"/>
                    <a:pt x="5183822" y="434903"/>
                    <a:pt x="5178516" y="434903"/>
                  </a:cubicBezTo>
                  <a:lnTo>
                    <a:pt x="20004" y="434903"/>
                  </a:lnTo>
                  <a:cubicBezTo>
                    <a:pt x="14698" y="434903"/>
                    <a:pt x="9610" y="432796"/>
                    <a:pt x="5859" y="429044"/>
                  </a:cubicBezTo>
                  <a:cubicBezTo>
                    <a:pt x="2108" y="425293"/>
                    <a:pt x="0" y="420205"/>
                    <a:pt x="0" y="414899"/>
                  </a:cubicBezTo>
                  <a:lnTo>
                    <a:pt x="0" y="20004"/>
                  </a:lnTo>
                  <a:cubicBezTo>
                    <a:pt x="0" y="14698"/>
                    <a:pt x="2108" y="9610"/>
                    <a:pt x="5859" y="5859"/>
                  </a:cubicBezTo>
                  <a:cubicBezTo>
                    <a:pt x="9610" y="2108"/>
                    <a:pt x="14698" y="0"/>
                    <a:pt x="20004" y="0"/>
                  </a:cubicBezTo>
                  <a:close/>
                </a:path>
              </a:pathLst>
            </a:custGeom>
            <a:solidFill>
              <a:srgbClr val="E64C4C"/>
            </a:solid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73" name="Google Shape;473;p39"/>
            <p:cNvSpPr txBox="1"/>
            <p:nvPr/>
          </p:nvSpPr>
          <p:spPr>
            <a:xfrm>
              <a:off x="0" y="47625"/>
              <a:ext cx="5198400" cy="387300"/>
            </a:xfrm>
            <a:prstGeom prst="rect">
              <a:avLst/>
            </a:prstGeom>
            <a:noFill/>
            <a:ln>
              <a:noFill/>
            </a:ln>
          </p:spPr>
          <p:txBody>
            <a:bodyPr spcFirstLastPara="1" wrap="square" lIns="25400" tIns="25400" rIns="25400" bIns="25400" anchor="ctr" anchorCtr="0">
              <a:noAutofit/>
            </a:bodyPr>
            <a:lstStyle/>
            <a:p>
              <a:pPr algn="ctr">
                <a:lnSpc>
                  <a:spcPct val="133333"/>
                </a:lnSpc>
                <a:buClr>
                  <a:srgbClr val="000000"/>
                </a:buClr>
              </a:pPr>
              <a:endParaRPr sz="900" kern="0">
                <a:solidFill>
                  <a:srgbClr val="F8F6F2"/>
                </a:solidFill>
                <a:latin typeface="Calibri"/>
                <a:ea typeface="Calibri"/>
                <a:cs typeface="Calibri"/>
                <a:sym typeface="Calibri"/>
              </a:endParaRPr>
            </a:p>
          </p:txBody>
        </p:sp>
      </p:grpSp>
      <p:grpSp>
        <p:nvGrpSpPr>
          <p:cNvPr id="474" name="Google Shape;474;p39"/>
          <p:cNvGrpSpPr/>
          <p:nvPr/>
        </p:nvGrpSpPr>
        <p:grpSpPr>
          <a:xfrm>
            <a:off x="5954769" y="5559129"/>
            <a:ext cx="3054182" cy="302089"/>
            <a:chOff x="0" y="0"/>
            <a:chExt cx="8144485" cy="805572"/>
          </a:xfrm>
        </p:grpSpPr>
        <p:sp>
          <p:nvSpPr>
            <p:cNvPr id="475" name="Google Shape;475;p39">
              <a:hlinkClick r:id="rId5"/>
            </p:cNvPr>
            <p:cNvSpPr/>
            <p:nvPr/>
          </p:nvSpPr>
          <p:spPr>
            <a:xfrm>
              <a:off x="3947035" y="0"/>
              <a:ext cx="805572" cy="805572"/>
            </a:xfrm>
            <a:custGeom>
              <a:avLst/>
              <a:gdLst/>
              <a:ahLst/>
              <a:cxnLst/>
              <a:rect l="l" t="t" r="r" b="b"/>
              <a:pathLst>
                <a:path w="805572" h="805572" extrusionOk="0">
                  <a:moveTo>
                    <a:pt x="0" y="0"/>
                  </a:moveTo>
                  <a:lnTo>
                    <a:pt x="805572" y="0"/>
                  </a:lnTo>
                  <a:lnTo>
                    <a:pt x="805572" y="805572"/>
                  </a:lnTo>
                  <a:lnTo>
                    <a:pt x="0" y="805572"/>
                  </a:lnTo>
                  <a:lnTo>
                    <a:pt x="0" y="0"/>
                  </a:lnTo>
                  <a:close/>
                </a:path>
              </a:pathLst>
            </a:custGeom>
            <a:blipFill rotWithShape="1">
              <a:blip r:embed="rId6">
                <a:alphaModFix/>
              </a:blip>
              <a:stretch>
                <a:fillRect/>
              </a:stretch>
            </a:blipFill>
            <a:ln>
              <a:noFill/>
            </a:ln>
          </p:spPr>
          <p:txBody>
            <a:bodyPr/>
            <a:lstStyle/>
            <a:p>
              <a:endParaRPr lang="en-US"/>
            </a:p>
          </p:txBody>
        </p:sp>
        <p:sp>
          <p:nvSpPr>
            <p:cNvPr id="476" name="Google Shape;476;p39">
              <a:hlinkClick r:id="rId7"/>
            </p:cNvPr>
            <p:cNvSpPr/>
            <p:nvPr/>
          </p:nvSpPr>
          <p:spPr>
            <a:xfrm>
              <a:off x="3098967"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8">
                <a:alphaModFix/>
              </a:blip>
              <a:stretch>
                <a:fillRect/>
              </a:stretch>
            </a:blipFill>
            <a:ln>
              <a:noFill/>
            </a:ln>
          </p:spPr>
          <p:txBody>
            <a:bodyPr/>
            <a:lstStyle/>
            <a:p>
              <a:endParaRPr lang="en-US"/>
            </a:p>
          </p:txBody>
        </p:sp>
        <p:sp>
          <p:nvSpPr>
            <p:cNvPr id="477" name="Google Shape;477;p39">
              <a:hlinkClick r:id="rId9"/>
            </p:cNvPr>
            <p:cNvSpPr/>
            <p:nvPr/>
          </p:nvSpPr>
          <p:spPr>
            <a:xfrm>
              <a:off x="6490845"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0">
                <a:alphaModFix/>
              </a:blip>
              <a:stretch>
                <a:fillRect/>
              </a:stretch>
            </a:blipFill>
            <a:ln>
              <a:noFill/>
            </a:ln>
          </p:spPr>
          <p:txBody>
            <a:bodyPr/>
            <a:lstStyle/>
            <a:p>
              <a:endParaRPr lang="en-US"/>
            </a:p>
          </p:txBody>
        </p:sp>
        <p:sp>
          <p:nvSpPr>
            <p:cNvPr id="478" name="Google Shape;478;p39">
              <a:hlinkClick r:id="rId11"/>
            </p:cNvPr>
            <p:cNvSpPr/>
            <p:nvPr/>
          </p:nvSpPr>
          <p:spPr>
            <a:xfrm>
              <a:off x="7338913"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2">
                <a:alphaModFix/>
              </a:blip>
              <a:stretch>
                <a:fillRect/>
              </a:stretch>
            </a:blipFill>
            <a:ln>
              <a:noFill/>
            </a:ln>
          </p:spPr>
          <p:txBody>
            <a:bodyPr/>
            <a:lstStyle/>
            <a:p>
              <a:endParaRPr lang="en-US"/>
            </a:p>
          </p:txBody>
        </p:sp>
        <p:sp>
          <p:nvSpPr>
            <p:cNvPr id="479" name="Google Shape;479;p39"/>
            <p:cNvSpPr/>
            <p:nvPr/>
          </p:nvSpPr>
          <p:spPr>
            <a:xfrm>
              <a:off x="4795102" y="0"/>
              <a:ext cx="805572" cy="805572"/>
            </a:xfrm>
            <a:custGeom>
              <a:avLst/>
              <a:gdLst/>
              <a:ahLst/>
              <a:cxnLst/>
              <a:rect l="l" t="t" r="r" b="b"/>
              <a:pathLst>
                <a:path w="805572" h="805572" extrusionOk="0">
                  <a:moveTo>
                    <a:pt x="0" y="0"/>
                  </a:moveTo>
                  <a:lnTo>
                    <a:pt x="805573" y="0"/>
                  </a:lnTo>
                  <a:lnTo>
                    <a:pt x="805573" y="805572"/>
                  </a:lnTo>
                  <a:lnTo>
                    <a:pt x="0" y="805572"/>
                  </a:lnTo>
                  <a:lnTo>
                    <a:pt x="0" y="0"/>
                  </a:lnTo>
                  <a:close/>
                </a:path>
              </a:pathLst>
            </a:custGeom>
            <a:blipFill rotWithShape="1">
              <a:blip r:embed="rId13">
                <a:alphaModFix/>
              </a:blip>
              <a:stretch>
                <a:fillRect/>
              </a:stretch>
            </a:blipFill>
            <a:ln>
              <a:noFill/>
            </a:ln>
          </p:spPr>
          <p:txBody>
            <a:bodyPr/>
            <a:lstStyle/>
            <a:p>
              <a:endParaRPr lang="en-US"/>
            </a:p>
          </p:txBody>
        </p:sp>
        <p:sp>
          <p:nvSpPr>
            <p:cNvPr id="480" name="Google Shape;480;p39">
              <a:hlinkClick r:id="rId14"/>
            </p:cNvPr>
            <p:cNvSpPr/>
            <p:nvPr/>
          </p:nvSpPr>
          <p:spPr>
            <a:xfrm>
              <a:off x="5643170" y="196"/>
              <a:ext cx="805180" cy="805180"/>
            </a:xfrm>
            <a:custGeom>
              <a:avLst/>
              <a:gdLst/>
              <a:ahLst/>
              <a:cxnLst/>
              <a:rect l="l" t="t" r="r" b="b"/>
              <a:pathLst>
                <a:path w="805180" h="805180" extrusionOk="0">
                  <a:moveTo>
                    <a:pt x="0" y="0"/>
                  </a:moveTo>
                  <a:lnTo>
                    <a:pt x="805180" y="0"/>
                  </a:lnTo>
                  <a:lnTo>
                    <a:pt x="805180" y="805180"/>
                  </a:lnTo>
                  <a:lnTo>
                    <a:pt x="0" y="805180"/>
                  </a:lnTo>
                  <a:lnTo>
                    <a:pt x="0" y="0"/>
                  </a:lnTo>
                  <a:close/>
                </a:path>
              </a:pathLst>
            </a:custGeom>
            <a:blipFill rotWithShape="1">
              <a:blip r:embed="rId15">
                <a:alphaModFix/>
              </a:blip>
              <a:stretch>
                <a:fillRect/>
              </a:stretch>
            </a:blipFill>
            <a:ln>
              <a:noFill/>
            </a:ln>
          </p:spPr>
          <p:txBody>
            <a:bodyPr/>
            <a:lstStyle/>
            <a:p>
              <a:endParaRPr lang="en-US"/>
            </a:p>
          </p:txBody>
        </p:sp>
        <p:sp>
          <p:nvSpPr>
            <p:cNvPr id="481" name="Google Shape;481;p39"/>
            <p:cNvSpPr txBox="1"/>
            <p:nvPr/>
          </p:nvSpPr>
          <p:spPr>
            <a:xfrm>
              <a:off x="0" y="98720"/>
              <a:ext cx="3010200" cy="689420"/>
            </a:xfrm>
            <a:prstGeom prst="rect">
              <a:avLst/>
            </a:prstGeom>
            <a:noFill/>
            <a:ln>
              <a:noFill/>
            </a:ln>
          </p:spPr>
          <p:txBody>
            <a:bodyPr spcFirstLastPara="1" wrap="square" lIns="0" tIns="0" rIns="0" bIns="0" anchor="t" anchorCtr="0">
              <a:spAutoFit/>
            </a:bodyPr>
            <a:lstStyle/>
            <a:p>
              <a:pPr>
                <a:lnSpc>
                  <a:spcPct val="139958"/>
                </a:lnSpc>
                <a:buClr>
                  <a:srgbClr val="000000"/>
                </a:buClr>
              </a:pPr>
              <a:r>
                <a:rPr lang="en" sz="1200" b="1" kern="0">
                  <a:solidFill>
                    <a:srgbClr val="FFFFFF"/>
                  </a:solidFill>
                  <a:latin typeface="Poppins"/>
                  <a:ea typeface="Poppins"/>
                  <a:cs typeface="Poppins"/>
                  <a:sym typeface="Poppins"/>
                </a:rPr>
                <a:t>@vot_er_org</a:t>
              </a:r>
              <a:endParaRPr sz="700" kern="0">
                <a:solidFill>
                  <a:srgbClr val="000000"/>
                </a:solidFill>
                <a:latin typeface="Arial"/>
                <a:cs typeface="Arial"/>
                <a:sym typeface="Arial"/>
              </a:endParaRPr>
            </a:p>
          </p:txBody>
        </p:sp>
      </p:grpSp>
      <p:sp>
        <p:nvSpPr>
          <p:cNvPr id="482" name="Google Shape;482;p39"/>
          <p:cNvSpPr txBox="1"/>
          <p:nvPr/>
        </p:nvSpPr>
        <p:spPr>
          <a:xfrm>
            <a:off x="644940" y="1169558"/>
            <a:ext cx="7157700" cy="904863"/>
          </a:xfrm>
          <a:prstGeom prst="rect">
            <a:avLst/>
          </a:prstGeom>
          <a:noFill/>
          <a:ln>
            <a:noFill/>
          </a:ln>
        </p:spPr>
        <p:txBody>
          <a:bodyPr spcFirstLastPara="1" wrap="square" lIns="0" tIns="0" rIns="0" bIns="0" anchor="t" anchorCtr="0">
            <a:spAutoFit/>
          </a:bodyPr>
          <a:lstStyle/>
          <a:p>
            <a:pPr>
              <a:lnSpc>
                <a:spcPct val="140000"/>
              </a:lnSpc>
              <a:buClr>
                <a:srgbClr val="000000"/>
              </a:buClr>
            </a:pPr>
            <a:r>
              <a:rPr lang="en" sz="2100" b="1" kern="0">
                <a:solidFill>
                  <a:srgbClr val="106A94"/>
                </a:solidFill>
                <a:latin typeface="Poppins"/>
                <a:ea typeface="Poppins"/>
                <a:cs typeface="Poppins"/>
                <a:sym typeface="Poppins"/>
              </a:rPr>
              <a:t>Order your FREE Custom Materials for Organizations and/or Order your FREE Vot-ER badge TODAY! </a:t>
            </a:r>
            <a:endParaRPr sz="700" kern="0">
              <a:solidFill>
                <a:srgbClr val="000000"/>
              </a:solidFill>
              <a:latin typeface="Arial"/>
              <a:cs typeface="Arial"/>
              <a:sym typeface="Arial"/>
            </a:endParaRPr>
          </a:p>
        </p:txBody>
      </p:sp>
      <p:sp>
        <p:nvSpPr>
          <p:cNvPr id="483" name="Google Shape;483;p39"/>
          <p:cNvSpPr txBox="1"/>
          <p:nvPr/>
        </p:nvSpPr>
        <p:spPr>
          <a:xfrm>
            <a:off x="1047874" y="4493613"/>
            <a:ext cx="3054300" cy="215400"/>
          </a:xfrm>
          <a:prstGeom prst="rect">
            <a:avLst/>
          </a:prstGeom>
          <a:noFill/>
          <a:ln>
            <a:noFill/>
          </a:ln>
        </p:spPr>
        <p:txBody>
          <a:bodyPr spcFirstLastPara="1" wrap="square" lIns="0" tIns="0" rIns="0" bIns="0" anchor="t" anchorCtr="0">
            <a:spAutoFit/>
          </a:bodyPr>
          <a:lstStyle/>
          <a:p>
            <a:pPr>
              <a:buClr>
                <a:srgbClr val="000000"/>
              </a:buClr>
            </a:pPr>
            <a:r>
              <a:rPr lang="en" sz="1400" u="sng" kern="0">
                <a:solidFill>
                  <a:srgbClr val="11719E"/>
                </a:solidFill>
                <a:latin typeface="Poppins Black"/>
                <a:ea typeface="Poppins Black"/>
                <a:cs typeface="Poppins Black"/>
                <a:sym typeface="Poppins Black"/>
              </a:rPr>
              <a:t>link.vot-er.org/order-materials</a:t>
            </a:r>
            <a:endParaRPr sz="1400" u="sng" kern="0">
              <a:solidFill>
                <a:srgbClr val="11719E"/>
              </a:solidFill>
              <a:latin typeface="Poppins Black"/>
              <a:ea typeface="Poppins Black"/>
              <a:cs typeface="Poppins Black"/>
              <a:sym typeface="Poppins Black"/>
            </a:endParaRPr>
          </a:p>
        </p:txBody>
      </p:sp>
      <p:sp>
        <p:nvSpPr>
          <p:cNvPr id="484" name="Google Shape;484;p39"/>
          <p:cNvSpPr txBox="1"/>
          <p:nvPr/>
        </p:nvSpPr>
        <p:spPr>
          <a:xfrm>
            <a:off x="4835186" y="4493626"/>
            <a:ext cx="3054300" cy="301621"/>
          </a:xfrm>
          <a:prstGeom prst="rect">
            <a:avLst/>
          </a:prstGeom>
          <a:noFill/>
          <a:ln>
            <a:noFill/>
          </a:ln>
        </p:spPr>
        <p:txBody>
          <a:bodyPr spcFirstLastPara="1" wrap="square" lIns="0" tIns="0" rIns="0" bIns="0" anchor="t" anchorCtr="0">
            <a:spAutoFit/>
          </a:bodyPr>
          <a:lstStyle/>
          <a:p>
            <a:pPr algn="ctr">
              <a:lnSpc>
                <a:spcPct val="140000"/>
              </a:lnSpc>
              <a:buClr>
                <a:srgbClr val="000000"/>
              </a:buClr>
            </a:pPr>
            <a:r>
              <a:rPr lang="en" sz="1400" b="1" u="sng" kern="0">
                <a:solidFill>
                  <a:srgbClr val="106A94"/>
                </a:solidFill>
                <a:latin typeface="Poppins Black"/>
                <a:ea typeface="Poppins Black"/>
                <a:cs typeface="Poppins Black"/>
                <a:sym typeface="Poppins Black"/>
                <a:hlinkClick r:id="rId16">
                  <a:extLst>
                    <a:ext uri="{A12FA001-AC4F-418D-AE19-62706E023703}">
                      <ahyp:hlinkClr xmlns:ahyp="http://schemas.microsoft.com/office/drawing/2018/hyperlinkcolor" val="tx"/>
                    </a:ext>
                  </a:extLst>
                </a:hlinkClick>
              </a:rPr>
              <a:t>link.vot-er.org/order-badge</a:t>
            </a:r>
            <a:endParaRPr sz="1400" kern="0">
              <a:solidFill>
                <a:srgbClr val="000000"/>
              </a:solidFill>
              <a:latin typeface="Arial"/>
              <a:cs typeface="Arial"/>
              <a:sym typeface="Arial"/>
            </a:endParaRPr>
          </a:p>
        </p:txBody>
      </p:sp>
      <p:sp>
        <p:nvSpPr>
          <p:cNvPr id="485" name="Google Shape;485;p39"/>
          <p:cNvSpPr txBox="1"/>
          <p:nvPr/>
        </p:nvSpPr>
        <p:spPr>
          <a:xfrm>
            <a:off x="195666" y="5687826"/>
            <a:ext cx="3339600" cy="92400"/>
          </a:xfrm>
          <a:prstGeom prst="rect">
            <a:avLst/>
          </a:prstGeom>
          <a:noFill/>
          <a:ln>
            <a:noFill/>
          </a:ln>
        </p:spPr>
        <p:txBody>
          <a:bodyPr spcFirstLastPara="1" wrap="square" lIns="0" tIns="0" rIns="0" bIns="0" anchor="t" anchorCtr="0">
            <a:spAutoFit/>
          </a:bodyPr>
          <a:lstStyle/>
          <a:p>
            <a:pPr>
              <a:lnSpc>
                <a:spcPct val="50000"/>
              </a:lnSpc>
              <a:buClr>
                <a:srgbClr val="000000"/>
              </a:buClr>
            </a:pPr>
            <a:r>
              <a:rPr lang="en" sz="1200" b="1" u="sng" kern="0">
                <a:solidFill>
                  <a:srgbClr val="FFFFFF"/>
                </a:solidFill>
                <a:latin typeface="Poppins"/>
                <a:ea typeface="Poppins"/>
                <a:cs typeface="Poppins"/>
                <a:sym typeface="Poppins"/>
                <a:hlinkClick r:id="rId17">
                  <a:extLst>
                    <a:ext uri="{A12FA001-AC4F-418D-AE19-62706E023703}">
                      <ahyp:hlinkClr xmlns:ahyp="http://schemas.microsoft.com/office/drawing/2018/hyperlinkcolor" val="tx"/>
                    </a:ext>
                  </a:extLst>
                </a:hlinkClick>
              </a:rPr>
              <a:t>Join the movement at </a:t>
            </a:r>
            <a:r>
              <a:rPr lang="en" sz="1200" kern="0">
                <a:solidFill>
                  <a:srgbClr val="FFFFFF"/>
                </a:solidFill>
                <a:latin typeface="Poppins"/>
                <a:ea typeface="Poppins"/>
                <a:cs typeface="Poppins"/>
                <a:sym typeface="Poppins"/>
              </a:rPr>
              <a:t> </a:t>
            </a:r>
            <a:r>
              <a:rPr lang="en" sz="1200" u="sng" kern="0">
                <a:solidFill>
                  <a:srgbClr val="FFFFFF"/>
                </a:solidFill>
                <a:latin typeface="Poppins Black"/>
                <a:ea typeface="Poppins Black"/>
                <a:cs typeface="Poppins Black"/>
                <a:sym typeface="Poppins Black"/>
                <a:hlinkClick r:id="rId18">
                  <a:extLst>
                    <a:ext uri="{A12FA001-AC4F-418D-AE19-62706E023703}">
                      <ahyp:hlinkClr xmlns:ahyp="http://schemas.microsoft.com/office/drawing/2018/hyperlinkcolor" val="tx"/>
                    </a:ext>
                  </a:extLst>
                </a:hlinkClick>
              </a:rPr>
              <a:t>vot-ER.org</a:t>
            </a:r>
            <a:endParaRPr sz="700" kern="0">
              <a:solidFill>
                <a:srgbClr val="000000"/>
              </a:solidFill>
              <a:latin typeface="Arial"/>
              <a:cs typeface="Arial"/>
              <a:sym typeface="Arial"/>
            </a:endParaRPr>
          </a:p>
        </p:txBody>
      </p:sp>
      <p:sp>
        <p:nvSpPr>
          <p:cNvPr id="486" name="Google Shape;486;p39"/>
          <p:cNvSpPr/>
          <p:nvPr/>
        </p:nvSpPr>
        <p:spPr>
          <a:xfrm>
            <a:off x="4644575" y="2490576"/>
            <a:ext cx="2543909" cy="1583255"/>
          </a:xfrm>
          <a:custGeom>
            <a:avLst/>
            <a:gdLst/>
            <a:ahLst/>
            <a:cxnLst/>
            <a:rect l="l" t="t" r="r" b="b"/>
            <a:pathLst>
              <a:path w="8340684" h="5191001" extrusionOk="0">
                <a:moveTo>
                  <a:pt x="6355601" y="0"/>
                </a:moveTo>
                <a:lnTo>
                  <a:pt x="1985083" y="0"/>
                </a:lnTo>
                <a:cubicBezTo>
                  <a:pt x="889117" y="0"/>
                  <a:pt x="0" y="553361"/>
                  <a:pt x="0" y="1235458"/>
                </a:cubicBezTo>
                <a:lnTo>
                  <a:pt x="0" y="5191001"/>
                </a:lnTo>
                <a:lnTo>
                  <a:pt x="6355601" y="5191001"/>
                </a:lnTo>
                <a:cubicBezTo>
                  <a:pt x="7451567" y="5191001"/>
                  <a:pt x="8340684" y="4637641"/>
                  <a:pt x="8340684" y="3955543"/>
                </a:cubicBezTo>
                <a:lnTo>
                  <a:pt x="8340684" y="0"/>
                </a:lnTo>
                <a:lnTo>
                  <a:pt x="6355601" y="0"/>
                </a:lnTo>
                <a:close/>
              </a:path>
            </a:pathLst>
          </a:custGeom>
          <a:blipFill rotWithShape="1">
            <a:blip r:embed="rId19">
              <a:alphaModFix/>
            </a:blip>
            <a:stretch>
              <a:fillRect l="-5939" r="-5939"/>
            </a:stretch>
          </a:blipFill>
          <a:ln>
            <a:noFill/>
          </a:ln>
        </p:spPr>
        <p:txBody>
          <a:bodyPr spcFirstLastPara="1" wrap="square" lIns="45725" tIns="45725" rIns="45725" bIns="45725" anchor="ctr" anchorCtr="0">
            <a:noAutofit/>
          </a:bodyPr>
          <a:lstStyle/>
          <a:p>
            <a:pPr>
              <a:buClr>
                <a:srgbClr val="000000"/>
              </a:buClr>
            </a:pPr>
            <a:endParaRPr sz="1400" kern="0">
              <a:solidFill>
                <a:srgbClr val="000000"/>
              </a:solidFill>
              <a:latin typeface="Arial"/>
              <a:cs typeface="Arial"/>
              <a:sym typeface="Arial"/>
            </a:endParaRPr>
          </a:p>
        </p:txBody>
      </p:sp>
      <p:sp>
        <p:nvSpPr>
          <p:cNvPr id="487" name="Google Shape;487;p39"/>
          <p:cNvSpPr/>
          <p:nvPr/>
        </p:nvSpPr>
        <p:spPr>
          <a:xfrm>
            <a:off x="2861875" y="2611212"/>
            <a:ext cx="1284690" cy="1443855"/>
          </a:xfrm>
          <a:custGeom>
            <a:avLst/>
            <a:gdLst/>
            <a:ahLst/>
            <a:cxnLst/>
            <a:rect l="l" t="t" r="r" b="b"/>
            <a:pathLst>
              <a:path w="4547574" h="4547574" extrusionOk="0">
                <a:moveTo>
                  <a:pt x="0" y="0"/>
                </a:moveTo>
                <a:lnTo>
                  <a:pt x="4547574" y="0"/>
                </a:lnTo>
                <a:lnTo>
                  <a:pt x="4547574" y="4547574"/>
                </a:lnTo>
                <a:lnTo>
                  <a:pt x="0" y="4547574"/>
                </a:lnTo>
                <a:lnTo>
                  <a:pt x="0" y="0"/>
                </a:lnTo>
                <a:close/>
              </a:path>
            </a:pathLst>
          </a:custGeom>
          <a:blipFill rotWithShape="1">
            <a:blip r:embed="rId20">
              <a:alphaModFix/>
            </a:blip>
            <a:stretch>
              <a:fillRect/>
            </a:stretch>
          </a:blipFill>
          <a:ln>
            <a:noFill/>
          </a:ln>
        </p:spPr>
        <p:txBody>
          <a:bodyPr/>
          <a:lstStyle/>
          <a:p>
            <a:endParaRPr lang="en-US"/>
          </a:p>
        </p:txBody>
      </p:sp>
      <p:pic>
        <p:nvPicPr>
          <p:cNvPr id="488" name="Google Shape;488;p39"/>
          <p:cNvPicPr preferRelativeResize="0"/>
          <p:nvPr/>
        </p:nvPicPr>
        <p:blipFill>
          <a:blip r:embed="rId21">
            <a:alphaModFix/>
          </a:blip>
          <a:stretch>
            <a:fillRect/>
          </a:stretch>
        </p:blipFill>
        <p:spPr>
          <a:xfrm>
            <a:off x="7496801" y="2611201"/>
            <a:ext cx="1443875" cy="1443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7CEBE22-10F5-49C8-98E9-52345BAC71E0}"/>
              </a:ext>
            </a:extLst>
          </p:cNvPr>
          <p:cNvSpPr>
            <a:spLocks noGrp="1"/>
          </p:cNvSpPr>
          <p:nvPr>
            <p:ph idx="1"/>
          </p:nvPr>
        </p:nvSpPr>
        <p:spPr>
          <a:xfrm>
            <a:off x="125819" y="2955390"/>
            <a:ext cx="8892363" cy="2798818"/>
          </a:xfrm>
        </p:spPr>
        <p:txBody>
          <a:bodyPr anchor="ctr">
            <a:normAutofit fontScale="40000" lnSpcReduction="20000"/>
          </a:bodyPr>
          <a:lstStyle/>
          <a:p>
            <a:pPr marL="0" indent="0" algn="ctr">
              <a:buNone/>
            </a:pPr>
            <a:endParaRPr lang="en-US" sz="6750" b="1" dirty="0">
              <a:solidFill>
                <a:schemeClr val="accent1"/>
              </a:solidFill>
            </a:endParaRPr>
          </a:p>
          <a:p>
            <a:pPr marL="0" indent="0" algn="ctr">
              <a:buNone/>
            </a:pPr>
            <a:endParaRPr lang="en-US" sz="675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7200" b="1" dirty="0">
              <a:solidFill>
                <a:schemeClr val="accent2">
                  <a:lumMod val="75000"/>
                </a:schemeClr>
              </a:solidFill>
              <a:latin typeface="+mn-lt"/>
            </a:endParaRPr>
          </a:p>
          <a:p>
            <a:pPr marL="0" indent="0" algn="ctr">
              <a:buNone/>
            </a:pPr>
            <a:r>
              <a:rPr lang="en-US" sz="21000" b="1" dirty="0">
                <a:solidFill>
                  <a:schemeClr val="accent2">
                    <a:lumMod val="75000"/>
                  </a:schemeClr>
                </a:solidFill>
                <a:latin typeface="+mn-lt"/>
              </a:rPr>
              <a:t>Questions?</a:t>
            </a:r>
          </a:p>
          <a:p>
            <a:pPr marL="0" indent="0" algn="ctr">
              <a:buNone/>
            </a:pPr>
            <a:endParaRPr lang="en-US" sz="720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1440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6750" b="1" dirty="0">
              <a:solidFill>
                <a:schemeClr val="accent2">
                  <a:lumMod val="75000"/>
                </a:schemeClr>
              </a:solidFill>
              <a:latin typeface="+mn-lt"/>
            </a:endParaRPr>
          </a:p>
          <a:p>
            <a:pPr marL="0" indent="0" algn="ctr">
              <a:buNone/>
            </a:pPr>
            <a:endParaRPr lang="en-US" sz="6750" b="1" dirty="0">
              <a:solidFill>
                <a:schemeClr val="accent2">
                  <a:lumMod val="75000"/>
                </a:schemeClr>
              </a:solidFill>
            </a:endParaRPr>
          </a:p>
          <a:p>
            <a:pPr marL="0" indent="0" algn="ctr">
              <a:buNone/>
            </a:pPr>
            <a:endParaRPr lang="en-US" dirty="0">
              <a:solidFill>
                <a:srgbClr val="8B0000"/>
              </a:solidFill>
            </a:endParaRPr>
          </a:p>
        </p:txBody>
      </p:sp>
      <p:pic>
        <p:nvPicPr>
          <p:cNvPr id="4106" name="Picture 10">
            <a:extLst>
              <a:ext uri="{FF2B5EF4-FFF2-40B4-BE49-F238E27FC236}">
                <a16:creationId xmlns:a16="http://schemas.microsoft.com/office/drawing/2014/main" id="{B841C035-FED4-DE45-8F18-B47A7F3F2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821" y="3894795"/>
            <a:ext cx="1398357" cy="14011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079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250B-111D-80DB-32F5-D47BC11C3351}"/>
              </a:ext>
            </a:extLst>
          </p:cNvPr>
          <p:cNvSpPr>
            <a:spLocks noGrp="1"/>
          </p:cNvSpPr>
          <p:nvPr>
            <p:ph type="title"/>
          </p:nvPr>
        </p:nvSpPr>
        <p:spPr/>
        <p:txBody>
          <a:bodyPr/>
          <a:lstStyle/>
          <a:p>
            <a:r>
              <a:rPr lang="en-US" dirty="0">
                <a:latin typeface="+mn-lt"/>
              </a:rPr>
              <a:t>Affiliates Network</a:t>
            </a:r>
          </a:p>
        </p:txBody>
      </p:sp>
      <p:sp>
        <p:nvSpPr>
          <p:cNvPr id="3" name="Content Placeholder 2">
            <a:extLst>
              <a:ext uri="{FF2B5EF4-FFF2-40B4-BE49-F238E27FC236}">
                <a16:creationId xmlns:a16="http://schemas.microsoft.com/office/drawing/2014/main" id="{77DDF8FC-BDB5-5599-3879-34939D4D86BD}"/>
              </a:ext>
            </a:extLst>
          </p:cNvPr>
          <p:cNvSpPr>
            <a:spLocks noGrp="1"/>
          </p:cNvSpPr>
          <p:nvPr>
            <p:ph idx="1"/>
          </p:nvPr>
        </p:nvSpPr>
        <p:spPr/>
        <p:txBody>
          <a:bodyPr>
            <a:normAutofit/>
          </a:bodyPr>
          <a:lstStyle/>
          <a:p>
            <a:r>
              <a:rPr lang="en-US" dirty="0">
                <a:latin typeface="+mn-lt"/>
              </a:rPr>
              <a:t>Open to all nonpartisan organizations that share campaign’s goals</a:t>
            </a:r>
          </a:p>
          <a:p>
            <a:r>
              <a:rPr lang="en-US" dirty="0">
                <a:latin typeface="+mn-lt"/>
              </a:rPr>
              <a:t>Regular office hours, email listserv, and post-election virtual gathering</a:t>
            </a:r>
          </a:p>
          <a:p>
            <a:pPr lvl="1"/>
            <a:r>
              <a:rPr lang="en-US" sz="2800" dirty="0">
                <a:latin typeface="+mn-lt"/>
              </a:rPr>
              <a:t>Office hours Friday, 6/7, from 1-3pm ET</a:t>
            </a:r>
          </a:p>
          <a:p>
            <a:r>
              <a:rPr lang="en-US" dirty="0">
                <a:latin typeface="+mn-lt"/>
              </a:rPr>
              <a:t>Enhanced access to </a:t>
            </a:r>
            <a:r>
              <a:rPr lang="en-US" i="1" dirty="0">
                <a:latin typeface="+mn-lt"/>
              </a:rPr>
              <a:t>Our Homes, Our Votes </a:t>
            </a:r>
            <a:r>
              <a:rPr lang="en-US" dirty="0">
                <a:latin typeface="+mn-lt"/>
              </a:rPr>
              <a:t>tools and resources</a:t>
            </a:r>
          </a:p>
          <a:p>
            <a:r>
              <a:rPr lang="en-US" dirty="0">
                <a:latin typeface="+mn-lt"/>
              </a:rPr>
              <a:t>Sign up: </a:t>
            </a:r>
            <a:r>
              <a:rPr lang="en-US" dirty="0">
                <a:latin typeface="+mn-lt"/>
                <a:hlinkClick r:id="rId2"/>
              </a:rPr>
              <a:t>www.ourhomes-ourvotes.org/affiliates</a:t>
            </a:r>
            <a:r>
              <a:rPr lang="en-US" dirty="0">
                <a:latin typeface="+mn-lt"/>
              </a:rPr>
              <a:t> </a:t>
            </a:r>
          </a:p>
          <a:p>
            <a:endParaRPr lang="en-US" dirty="0"/>
          </a:p>
        </p:txBody>
      </p:sp>
    </p:spTree>
    <p:extLst>
      <p:ext uri="{BB962C8B-B14F-4D97-AF65-F5344CB8AC3E}">
        <p14:creationId xmlns:p14="http://schemas.microsoft.com/office/powerpoint/2010/main" val="3120103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4E106D-0804-4145-AE7A-048B385409C1}"/>
              </a:ext>
            </a:extLst>
          </p:cNvPr>
          <p:cNvSpPr>
            <a:spLocks noGrp="1"/>
          </p:cNvSpPr>
          <p:nvPr>
            <p:ph type="title"/>
          </p:nvPr>
        </p:nvSpPr>
        <p:spPr/>
        <p:txBody>
          <a:bodyPr>
            <a:normAutofit/>
          </a:bodyPr>
          <a:lstStyle/>
          <a:p>
            <a:r>
              <a:rPr lang="en-US" dirty="0">
                <a:solidFill>
                  <a:schemeClr val="accent1"/>
                </a:solidFill>
                <a:latin typeface="+mn-lt"/>
              </a:rPr>
              <a:t>Housing Providers Council</a:t>
            </a:r>
          </a:p>
        </p:txBody>
      </p:sp>
      <p:sp>
        <p:nvSpPr>
          <p:cNvPr id="8" name="Content Placeholder 7">
            <a:extLst>
              <a:ext uri="{FF2B5EF4-FFF2-40B4-BE49-F238E27FC236}">
                <a16:creationId xmlns:a16="http://schemas.microsoft.com/office/drawing/2014/main" id="{67CEBE22-10F5-49C8-98E9-52345BAC71E0}"/>
              </a:ext>
            </a:extLst>
          </p:cNvPr>
          <p:cNvSpPr>
            <a:spLocks noGrp="1"/>
          </p:cNvSpPr>
          <p:nvPr>
            <p:ph idx="1"/>
          </p:nvPr>
        </p:nvSpPr>
        <p:spPr>
          <a:xfrm>
            <a:off x="125819" y="2492007"/>
            <a:ext cx="8892363" cy="3262202"/>
          </a:xfrm>
        </p:spPr>
        <p:txBody>
          <a:bodyPr anchor="ctr">
            <a:normAutofit/>
          </a:bodyPr>
          <a:lstStyle/>
          <a:p>
            <a:pPr marL="0" indent="0" algn="ctr">
              <a:buNone/>
            </a:pPr>
            <a:endParaRPr lang="en-US" sz="6750" b="1" dirty="0">
              <a:solidFill>
                <a:schemeClr val="accent1"/>
              </a:solidFill>
            </a:endParaRPr>
          </a:p>
          <a:p>
            <a:pPr marL="0" indent="0" algn="ctr">
              <a:buNone/>
            </a:pPr>
            <a:endParaRPr lang="en-US" dirty="0">
              <a:solidFill>
                <a:srgbClr val="8B0000"/>
              </a:solidFill>
            </a:endParaRPr>
          </a:p>
        </p:txBody>
      </p:sp>
      <p:sp>
        <p:nvSpPr>
          <p:cNvPr id="3" name="TextBox 2">
            <a:extLst>
              <a:ext uri="{FF2B5EF4-FFF2-40B4-BE49-F238E27FC236}">
                <a16:creationId xmlns:a16="http://schemas.microsoft.com/office/drawing/2014/main" id="{D315C319-027A-1A24-F500-2C30A72EB6DD}"/>
              </a:ext>
            </a:extLst>
          </p:cNvPr>
          <p:cNvSpPr txBox="1"/>
          <p:nvPr/>
        </p:nvSpPr>
        <p:spPr>
          <a:xfrm>
            <a:off x="190501" y="2478558"/>
            <a:ext cx="5049012" cy="3754874"/>
          </a:xfrm>
          <a:prstGeom prst="rect">
            <a:avLst/>
          </a:prstGeom>
          <a:noFill/>
        </p:spPr>
        <p:txBody>
          <a:bodyPr wrap="square" rtlCol="0">
            <a:spAutoFit/>
          </a:bodyPr>
          <a:lstStyle/>
          <a:p>
            <a:pPr marL="257175" indent="-257175">
              <a:buFont typeface="Arial" panose="020B0604020202020204" pitchFamily="34" charset="0"/>
              <a:buChar char="•"/>
            </a:pPr>
            <a:r>
              <a:rPr lang="en-US" sz="2000" dirty="0"/>
              <a:t>Nonpartisan group of housing developers, property managers, and resident services staff committed to boosting voter turnout among their residents</a:t>
            </a:r>
          </a:p>
          <a:p>
            <a:pPr marL="257175" indent="-257175">
              <a:buFont typeface="Arial" panose="020B0604020202020204" pitchFamily="34" charset="0"/>
              <a:buChar char="•"/>
            </a:pPr>
            <a:r>
              <a:rPr lang="en-US" sz="2000" dirty="0"/>
              <a:t>Regular virtual meetings (bimonthly in 2024) to exchange ideas and receive trainings on best practices in nonpartisan voter engagement</a:t>
            </a:r>
          </a:p>
          <a:p>
            <a:pPr marL="257175" indent="-257175">
              <a:buFont typeface="Arial" panose="020B0604020202020204" pitchFamily="34" charset="0"/>
              <a:buChar char="•"/>
            </a:pPr>
            <a:r>
              <a:rPr lang="en-US" sz="2000" dirty="0"/>
              <a:t>More info and application link: </a:t>
            </a:r>
            <a:r>
              <a:rPr lang="en-US" sz="2000" dirty="0">
                <a:hlinkClick r:id="rId2">
                  <a:extLst>
                    <a:ext uri="{A12FA001-AC4F-418D-AE19-62706E023703}">
                      <ahyp:hlinkClr xmlns:ahyp="http://schemas.microsoft.com/office/drawing/2018/hyperlinkcolor" val="tx"/>
                    </a:ext>
                  </a:extLst>
                </a:hlinkClick>
              </a:rPr>
              <a:t>https://www.ourhomes-ourvotes.org/housing-providers-council</a:t>
            </a:r>
            <a:r>
              <a:rPr lang="en-US" sz="2000" dirty="0"/>
              <a:t> </a:t>
            </a:r>
          </a:p>
          <a:p>
            <a:pPr marL="257175" indent="-257175">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7522F78A-7322-0C9C-C8FA-2186FBE38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809" y="3004469"/>
            <a:ext cx="3368076" cy="223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365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250B-111D-80DB-32F5-D47BC11C3351}"/>
              </a:ext>
            </a:extLst>
          </p:cNvPr>
          <p:cNvSpPr>
            <a:spLocks noGrp="1"/>
          </p:cNvSpPr>
          <p:nvPr>
            <p:ph type="title"/>
          </p:nvPr>
        </p:nvSpPr>
        <p:spPr/>
        <p:txBody>
          <a:bodyPr/>
          <a:lstStyle/>
          <a:p>
            <a:r>
              <a:rPr lang="en-US" dirty="0" err="1">
                <a:latin typeface="+mn-lt"/>
              </a:rPr>
              <a:t>OurHomes.TurboVote.Org</a:t>
            </a:r>
            <a:endParaRPr lang="en-US" dirty="0">
              <a:latin typeface="+mn-lt"/>
            </a:endParaRPr>
          </a:p>
        </p:txBody>
      </p:sp>
      <p:sp>
        <p:nvSpPr>
          <p:cNvPr id="3" name="Content Placeholder 2">
            <a:extLst>
              <a:ext uri="{FF2B5EF4-FFF2-40B4-BE49-F238E27FC236}">
                <a16:creationId xmlns:a16="http://schemas.microsoft.com/office/drawing/2014/main" id="{77DDF8FC-BDB5-5599-3879-34939D4D86BD}"/>
              </a:ext>
            </a:extLst>
          </p:cNvPr>
          <p:cNvSpPr>
            <a:spLocks noGrp="1"/>
          </p:cNvSpPr>
          <p:nvPr>
            <p:ph idx="1"/>
          </p:nvPr>
        </p:nvSpPr>
        <p:spPr>
          <a:xfrm>
            <a:off x="190500" y="2285999"/>
            <a:ext cx="4244340" cy="4114801"/>
          </a:xfrm>
        </p:spPr>
        <p:txBody>
          <a:bodyPr/>
          <a:lstStyle/>
          <a:p>
            <a:pPr marL="0" indent="0" algn="ctr">
              <a:buNone/>
            </a:pPr>
            <a:endParaRPr lang="en-US" dirty="0">
              <a:latin typeface="Avenir Next LT Pro" panose="020B0504020202020204" pitchFamily="34" charset="0"/>
            </a:endParaRPr>
          </a:p>
          <a:p>
            <a:pPr marL="0" indent="0" algn="ctr">
              <a:buNone/>
            </a:pPr>
            <a:r>
              <a:rPr lang="en-US" dirty="0">
                <a:latin typeface="+mn-lt"/>
              </a:rPr>
              <a:t>Register to vote and update your voter registration, check your voter registration status, find election information for your community, and sign up for election reminders!</a:t>
            </a:r>
          </a:p>
        </p:txBody>
      </p:sp>
      <p:pic>
        <p:nvPicPr>
          <p:cNvPr id="6" name="Picture 5" descr="A qr code on a white background&#10;&#10;Description automatically generated">
            <a:extLst>
              <a:ext uri="{FF2B5EF4-FFF2-40B4-BE49-F238E27FC236}">
                <a16:creationId xmlns:a16="http://schemas.microsoft.com/office/drawing/2014/main" id="{21F067CE-C857-9663-542B-F434558BF57F}"/>
              </a:ext>
            </a:extLst>
          </p:cNvPr>
          <p:cNvPicPr>
            <a:picLocks noChangeAspect="1"/>
          </p:cNvPicPr>
          <p:nvPr/>
        </p:nvPicPr>
        <p:blipFill>
          <a:blip r:embed="rId2"/>
          <a:stretch>
            <a:fillRect/>
          </a:stretch>
        </p:blipFill>
        <p:spPr>
          <a:xfrm>
            <a:off x="5190067" y="2285999"/>
            <a:ext cx="3412067" cy="3412067"/>
          </a:xfrm>
          <a:prstGeom prst="rect">
            <a:avLst/>
          </a:prstGeom>
        </p:spPr>
      </p:pic>
    </p:spTree>
    <p:extLst>
      <p:ext uri="{BB962C8B-B14F-4D97-AF65-F5344CB8AC3E}">
        <p14:creationId xmlns:p14="http://schemas.microsoft.com/office/powerpoint/2010/main" val="289168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3488"/>
        </a:solidFill>
        <a:effectLst/>
      </p:bgPr>
    </p:bg>
    <p:spTree>
      <p:nvGrpSpPr>
        <p:cNvPr id="1" name=""/>
        <p:cNvGrpSpPr/>
        <p:nvPr/>
      </p:nvGrpSpPr>
      <p:grpSpPr>
        <a:xfrm>
          <a:off x="0" y="0"/>
          <a:ext cx="0" cy="0"/>
          <a:chOff x="0" y="0"/>
          <a:chExt cx="0" cy="0"/>
        </a:xfrm>
      </p:grpSpPr>
      <p:sp>
        <p:nvSpPr>
          <p:cNvPr id="2" name="Freeform 2"/>
          <p:cNvSpPr/>
          <p:nvPr/>
        </p:nvSpPr>
        <p:spPr>
          <a:xfrm rot="223500">
            <a:off x="2101656" y="665248"/>
            <a:ext cx="9036164" cy="6092051"/>
          </a:xfrm>
          <a:custGeom>
            <a:avLst/>
            <a:gdLst/>
            <a:ahLst/>
            <a:cxnLst/>
            <a:rect l="l" t="t" r="r" b="b"/>
            <a:pathLst>
              <a:path w="18072328" h="12184101">
                <a:moveTo>
                  <a:pt x="0" y="0"/>
                </a:moveTo>
                <a:lnTo>
                  <a:pt x="18072328" y="0"/>
                </a:lnTo>
                <a:lnTo>
                  <a:pt x="18072328" y="12184101"/>
                </a:lnTo>
                <a:lnTo>
                  <a:pt x="0" y="12184101"/>
                </a:lnTo>
                <a:lnTo>
                  <a:pt x="0" y="0"/>
                </a:lnTo>
                <a:close/>
              </a:path>
            </a:pathLst>
          </a:custGeom>
          <a:blipFill>
            <a:blip r:embed="rId2"/>
            <a:stretch>
              <a:fillRect/>
            </a:stretch>
          </a:blipFill>
        </p:spPr>
        <p:txBody>
          <a:bodyPr/>
          <a:lstStyle/>
          <a:p>
            <a:endParaRPr lang="en-US"/>
          </a:p>
        </p:txBody>
      </p:sp>
      <p:sp>
        <p:nvSpPr>
          <p:cNvPr id="3" name="Freeform 3"/>
          <p:cNvSpPr/>
          <p:nvPr/>
        </p:nvSpPr>
        <p:spPr>
          <a:xfrm>
            <a:off x="514350" y="1936147"/>
            <a:ext cx="4475718" cy="478255"/>
          </a:xfrm>
          <a:custGeom>
            <a:avLst/>
            <a:gdLst/>
            <a:ahLst/>
            <a:cxnLst/>
            <a:rect l="l" t="t" r="r" b="b"/>
            <a:pathLst>
              <a:path w="8951435" h="956510">
                <a:moveTo>
                  <a:pt x="0" y="0"/>
                </a:moveTo>
                <a:lnTo>
                  <a:pt x="8951435" y="0"/>
                </a:lnTo>
                <a:lnTo>
                  <a:pt x="8951435" y="956510"/>
                </a:lnTo>
                <a:lnTo>
                  <a:pt x="0" y="956510"/>
                </a:lnTo>
                <a:lnTo>
                  <a:pt x="0" y="0"/>
                </a:lnTo>
                <a:close/>
              </a:path>
            </a:pathLst>
          </a:custGeom>
          <a:blipFill>
            <a:blip r:embed="rId3"/>
            <a:stretch>
              <a:fillRect l="-1767"/>
            </a:stretch>
          </a:blipFill>
        </p:spPr>
        <p:txBody>
          <a:bodyPr/>
          <a:lstStyle/>
          <a:p>
            <a:endParaRPr lang="en-US"/>
          </a:p>
        </p:txBody>
      </p:sp>
      <p:sp>
        <p:nvSpPr>
          <p:cNvPr id="4" name="TextBox 4"/>
          <p:cNvSpPr txBox="1"/>
          <p:nvPr/>
        </p:nvSpPr>
        <p:spPr>
          <a:xfrm>
            <a:off x="600075" y="5125403"/>
            <a:ext cx="1742887" cy="346249"/>
          </a:xfrm>
          <a:prstGeom prst="rect">
            <a:avLst/>
          </a:prstGeom>
        </p:spPr>
        <p:txBody>
          <a:bodyPr lIns="0" tIns="0" rIns="0" bIns="0" rtlCol="0" anchor="t">
            <a:spAutoFit/>
          </a:bodyPr>
          <a:lstStyle/>
          <a:p>
            <a:pPr defTabSz="457200">
              <a:lnSpc>
                <a:spcPts val="2940"/>
              </a:lnSpc>
            </a:pPr>
            <a:r>
              <a:rPr lang="en-US" sz="2100">
                <a:solidFill>
                  <a:srgbClr val="FFFFFF"/>
                </a:solidFill>
                <a:latin typeface="Roboto Condensed"/>
              </a:rPr>
              <a:t>FEBRUARY 2024 </a:t>
            </a:r>
          </a:p>
        </p:txBody>
      </p:sp>
      <p:sp>
        <p:nvSpPr>
          <p:cNvPr id="5" name="TextBox 5"/>
          <p:cNvSpPr txBox="1"/>
          <p:nvPr/>
        </p:nvSpPr>
        <p:spPr>
          <a:xfrm>
            <a:off x="514350" y="3570928"/>
            <a:ext cx="5157694" cy="956993"/>
          </a:xfrm>
          <a:prstGeom prst="rect">
            <a:avLst/>
          </a:prstGeom>
        </p:spPr>
        <p:txBody>
          <a:bodyPr lIns="0" tIns="0" rIns="0" bIns="0" rtlCol="0" anchor="t">
            <a:spAutoFit/>
          </a:bodyPr>
          <a:lstStyle/>
          <a:p>
            <a:pPr defTabSz="457200">
              <a:lnSpc>
                <a:spcPts val="3920"/>
              </a:lnSpc>
            </a:pPr>
            <a:r>
              <a:rPr lang="en-US" sz="2800">
                <a:solidFill>
                  <a:srgbClr val="FFFFFF"/>
                </a:solidFill>
                <a:latin typeface="Roboto 1"/>
              </a:rPr>
              <a:t> Voter ID and the 2024 Elections:</a:t>
            </a:r>
          </a:p>
        </p:txBody>
      </p:sp>
      <p:sp>
        <p:nvSpPr>
          <p:cNvPr id="6" name="TextBox 6"/>
          <p:cNvSpPr txBox="1"/>
          <p:nvPr/>
        </p:nvSpPr>
        <p:spPr>
          <a:xfrm>
            <a:off x="2177629" y="4071065"/>
            <a:ext cx="7326960" cy="456856"/>
          </a:xfrm>
          <a:prstGeom prst="rect">
            <a:avLst/>
          </a:prstGeom>
        </p:spPr>
        <p:txBody>
          <a:bodyPr lIns="0" tIns="0" rIns="0" bIns="0" rtlCol="0" anchor="t">
            <a:spAutoFit/>
          </a:bodyPr>
          <a:lstStyle/>
          <a:p>
            <a:pPr defTabSz="457200">
              <a:lnSpc>
                <a:spcPts val="3920"/>
              </a:lnSpc>
            </a:pPr>
            <a:r>
              <a:rPr lang="en-US" sz="2800">
                <a:solidFill>
                  <a:srgbClr val="FFFFFF"/>
                </a:solidFill>
                <a:latin typeface="Roboto 1"/>
              </a:rPr>
              <a:t>What You Need to Know </a:t>
            </a:r>
            <a:r>
              <a:rPr lang="en-US" sz="2800">
                <a:solidFill>
                  <a:srgbClr val="FFFFFF"/>
                </a:solidFill>
                <a:latin typeface="Roboto 1 Bold"/>
              </a:rPr>
              <a:t>+ </a:t>
            </a:r>
            <a:r>
              <a:rPr lang="en-US" sz="2800">
                <a:solidFill>
                  <a:srgbClr val="FFFFFF"/>
                </a:solidFill>
                <a:latin typeface="Roboto 1"/>
              </a:rPr>
              <a:t>What We Can Do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16F4-5F1D-3701-79F0-1B08859EB14A}"/>
              </a:ext>
            </a:extLst>
          </p:cNvPr>
          <p:cNvSpPr>
            <a:spLocks noGrp="1"/>
          </p:cNvSpPr>
          <p:nvPr>
            <p:ph type="title"/>
          </p:nvPr>
        </p:nvSpPr>
        <p:spPr>
          <a:xfrm>
            <a:off x="164193" y="389215"/>
            <a:ext cx="5592550" cy="1434415"/>
          </a:xfrm>
        </p:spPr>
        <p:txBody>
          <a:bodyPr anchor="b">
            <a:normAutofit/>
          </a:bodyPr>
          <a:lstStyle/>
          <a:p>
            <a:r>
              <a:rPr lang="en-US" sz="3600" i="1" dirty="0">
                <a:latin typeface="+mn-lt"/>
              </a:rPr>
              <a:t>Our Homes, Our Votes</a:t>
            </a:r>
            <a:r>
              <a:rPr lang="en-US" sz="3600" dirty="0">
                <a:latin typeface="+mn-lt"/>
              </a:rPr>
              <a:t> Educational Resources</a:t>
            </a:r>
          </a:p>
        </p:txBody>
      </p:sp>
      <p:sp>
        <p:nvSpPr>
          <p:cNvPr id="5" name="Content Placeholder 4">
            <a:extLst>
              <a:ext uri="{FF2B5EF4-FFF2-40B4-BE49-F238E27FC236}">
                <a16:creationId xmlns:a16="http://schemas.microsoft.com/office/drawing/2014/main" id="{9738BA8E-74D9-E53B-52DA-54875CDA757C}"/>
              </a:ext>
            </a:extLst>
          </p:cNvPr>
          <p:cNvSpPr>
            <a:spLocks noGrp="1"/>
          </p:cNvSpPr>
          <p:nvPr>
            <p:ph idx="1"/>
          </p:nvPr>
        </p:nvSpPr>
        <p:spPr>
          <a:xfrm>
            <a:off x="164193" y="2391356"/>
            <a:ext cx="5035164" cy="4119172"/>
          </a:xfrm>
        </p:spPr>
        <p:txBody>
          <a:bodyPr anchor="t">
            <a:noAutofit/>
          </a:bodyPr>
          <a:lstStyle/>
          <a:p>
            <a:r>
              <a:rPr lang="en-US" sz="2400" dirty="0">
                <a:latin typeface="+mn-lt"/>
              </a:rPr>
              <a:t>Comprehensive online resource library</a:t>
            </a:r>
          </a:p>
          <a:p>
            <a:pPr lvl="1"/>
            <a:r>
              <a:rPr lang="en-US" dirty="0">
                <a:latin typeface="+mn-lt"/>
              </a:rPr>
              <a:t>Visit: </a:t>
            </a:r>
            <a:r>
              <a:rPr lang="en-US" dirty="0">
                <a:latin typeface="+mn-lt"/>
                <a:hlinkClick r:id="rId2"/>
              </a:rPr>
              <a:t>https://www.ourhomes-ourvotes.org/resources</a:t>
            </a:r>
            <a:r>
              <a:rPr lang="en-US" dirty="0">
                <a:latin typeface="+mn-lt"/>
              </a:rPr>
              <a:t> </a:t>
            </a:r>
          </a:p>
        </p:txBody>
      </p:sp>
      <p:pic>
        <p:nvPicPr>
          <p:cNvPr id="3" name="Picture 2">
            <a:extLst>
              <a:ext uri="{FF2B5EF4-FFF2-40B4-BE49-F238E27FC236}">
                <a16:creationId xmlns:a16="http://schemas.microsoft.com/office/drawing/2014/main" id="{49C9FA57-AF9B-4A32-6F2A-7A0B7C8DC2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00" r="1091" b="-3"/>
          <a:stretch/>
        </p:blipFill>
        <p:spPr bwMode="auto">
          <a:xfrm>
            <a:off x="5756743" y="2391356"/>
            <a:ext cx="2955798"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615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16F4-5F1D-3701-79F0-1B08859EB14A}"/>
              </a:ext>
            </a:extLst>
          </p:cNvPr>
          <p:cNvSpPr>
            <a:spLocks noGrp="1"/>
          </p:cNvSpPr>
          <p:nvPr>
            <p:ph type="title"/>
          </p:nvPr>
        </p:nvSpPr>
        <p:spPr>
          <a:xfrm>
            <a:off x="164193" y="389215"/>
            <a:ext cx="5592550" cy="1434415"/>
          </a:xfrm>
        </p:spPr>
        <p:txBody>
          <a:bodyPr anchor="b">
            <a:normAutofit/>
          </a:bodyPr>
          <a:lstStyle/>
          <a:p>
            <a:r>
              <a:rPr lang="en-US" sz="3600" dirty="0">
                <a:latin typeface="+mn-lt"/>
              </a:rPr>
              <a:t>New Resource: Voter Pledge Card!</a:t>
            </a:r>
          </a:p>
        </p:txBody>
      </p:sp>
      <p:pic>
        <p:nvPicPr>
          <p:cNvPr id="8" name="Picture 7" descr="A ballot form with text and numbers&#10;&#10;Description automatically generated">
            <a:extLst>
              <a:ext uri="{FF2B5EF4-FFF2-40B4-BE49-F238E27FC236}">
                <a16:creationId xmlns:a16="http://schemas.microsoft.com/office/drawing/2014/main" id="{D40B49B2-31F3-743F-42DC-3A3CCED45F1A}"/>
              </a:ext>
            </a:extLst>
          </p:cNvPr>
          <p:cNvPicPr>
            <a:picLocks noChangeAspect="1"/>
          </p:cNvPicPr>
          <p:nvPr/>
        </p:nvPicPr>
        <p:blipFill>
          <a:blip r:embed="rId2"/>
          <a:stretch>
            <a:fillRect/>
          </a:stretch>
        </p:blipFill>
        <p:spPr>
          <a:xfrm>
            <a:off x="1356022" y="2126677"/>
            <a:ext cx="6083613" cy="4629388"/>
          </a:xfrm>
          <a:prstGeom prst="rect">
            <a:avLst/>
          </a:prstGeom>
        </p:spPr>
      </p:pic>
    </p:spTree>
    <p:extLst>
      <p:ext uri="{BB962C8B-B14F-4D97-AF65-F5344CB8AC3E}">
        <p14:creationId xmlns:p14="http://schemas.microsoft.com/office/powerpoint/2010/main" val="4069571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0280-66B4-FC70-19F1-45A163E07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C830B-7BA5-2884-6AAE-33D94226D4C8}"/>
              </a:ext>
            </a:extLst>
          </p:cNvPr>
          <p:cNvSpPr>
            <a:spLocks noGrp="1"/>
          </p:cNvSpPr>
          <p:nvPr>
            <p:ph type="title"/>
          </p:nvPr>
        </p:nvSpPr>
        <p:spPr/>
        <p:txBody>
          <a:bodyPr/>
          <a:lstStyle/>
          <a:p>
            <a:r>
              <a:rPr lang="en-US" dirty="0">
                <a:latin typeface="+mn-lt"/>
              </a:rPr>
              <a:t>National Voter Registration Day</a:t>
            </a:r>
          </a:p>
        </p:txBody>
      </p:sp>
      <p:sp>
        <p:nvSpPr>
          <p:cNvPr id="3" name="Content Placeholder 2">
            <a:extLst>
              <a:ext uri="{FF2B5EF4-FFF2-40B4-BE49-F238E27FC236}">
                <a16:creationId xmlns:a16="http://schemas.microsoft.com/office/drawing/2014/main" id="{209F00B4-6087-96CC-22C2-E8AA4B7C2A30}"/>
              </a:ext>
            </a:extLst>
          </p:cNvPr>
          <p:cNvSpPr>
            <a:spLocks noGrp="1"/>
          </p:cNvSpPr>
          <p:nvPr>
            <p:ph idx="1"/>
          </p:nvPr>
        </p:nvSpPr>
        <p:spPr>
          <a:xfrm>
            <a:off x="190500" y="2285999"/>
            <a:ext cx="6210300" cy="4114801"/>
          </a:xfrm>
        </p:spPr>
        <p:txBody>
          <a:bodyPr>
            <a:normAutofit fontScale="85000" lnSpcReduction="10000"/>
          </a:bodyPr>
          <a:lstStyle/>
          <a:p>
            <a:r>
              <a:rPr lang="en-US" dirty="0">
                <a:latin typeface="+mn-lt"/>
              </a:rPr>
              <a:t>Save the date: Tuesday, September 17, 2024</a:t>
            </a:r>
          </a:p>
          <a:p>
            <a:r>
              <a:rPr lang="en-US" dirty="0">
                <a:latin typeface="+mn-lt"/>
              </a:rPr>
              <a:t>Sign up to become a community partner</a:t>
            </a:r>
          </a:p>
          <a:p>
            <a:pPr lvl="1"/>
            <a:r>
              <a:rPr lang="en-US" dirty="0">
                <a:latin typeface="+mn-lt"/>
                <a:hlinkClick r:id="rId2"/>
              </a:rPr>
              <a:t>https://nationalvoterregistrationday.org/2024-partner-sign-up/?partner=nlihc24&amp;source24=pp</a:t>
            </a:r>
            <a:r>
              <a:rPr lang="en-US" dirty="0">
                <a:latin typeface="+mn-lt"/>
              </a:rPr>
              <a:t>  </a:t>
            </a:r>
          </a:p>
          <a:p>
            <a:r>
              <a:rPr lang="en-US" dirty="0">
                <a:latin typeface="+mn-lt"/>
              </a:rPr>
              <a:t>Benefits of community partnership</a:t>
            </a:r>
          </a:p>
          <a:p>
            <a:pPr lvl="1"/>
            <a:r>
              <a:rPr lang="en-US" dirty="0">
                <a:latin typeface="+mn-lt"/>
              </a:rPr>
              <a:t>Posters, stickers, and other swag</a:t>
            </a:r>
          </a:p>
          <a:p>
            <a:pPr lvl="1"/>
            <a:r>
              <a:rPr lang="en-US" dirty="0">
                <a:latin typeface="+mn-lt"/>
              </a:rPr>
              <a:t>Digital assets including posters and toolkits, state-by-state guides, and webinars</a:t>
            </a:r>
          </a:p>
          <a:p>
            <a:pPr lvl="1"/>
            <a:r>
              <a:rPr lang="en-US" dirty="0">
                <a:latin typeface="+mn-lt"/>
              </a:rPr>
              <a:t>Updates about events and grant opportunities</a:t>
            </a:r>
          </a:p>
          <a:p>
            <a:r>
              <a:rPr lang="en-US" dirty="0">
                <a:latin typeface="+mn-lt"/>
              </a:rPr>
              <a:t>Expectations</a:t>
            </a:r>
          </a:p>
          <a:p>
            <a:pPr lvl="1"/>
            <a:r>
              <a:rPr lang="en-US" dirty="0">
                <a:latin typeface="+mn-lt"/>
              </a:rPr>
              <a:t>Stay nonpartisan </a:t>
            </a:r>
          </a:p>
          <a:p>
            <a:pPr lvl="1"/>
            <a:r>
              <a:rPr lang="en-US" dirty="0">
                <a:latin typeface="+mn-lt"/>
              </a:rPr>
              <a:t>Host voter registration activities in your community</a:t>
            </a:r>
          </a:p>
        </p:txBody>
      </p:sp>
      <p:sp>
        <p:nvSpPr>
          <p:cNvPr id="6" name="Rectangle 3">
            <a:extLst>
              <a:ext uri="{FF2B5EF4-FFF2-40B4-BE49-F238E27FC236}">
                <a16:creationId xmlns:a16="http://schemas.microsoft.com/office/drawing/2014/main" id="{4D8A2C37-68F1-FAF2-D276-4369780570C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hlinkClick r:id="rId3"/>
              </a:rPr>
              <a:t>https://nationalvoterregistrationday.org/2024-partner-sign-up/?partner=nlihc24&amp;source24=pp</a:t>
            </a:r>
            <a:r>
              <a:rPr kumimoji="0" lang="en-US" altLang="en-US" sz="12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7" name="Picture 5" descr="National Voter Registration Day">
            <a:extLst>
              <a:ext uri="{FF2B5EF4-FFF2-40B4-BE49-F238E27FC236}">
                <a16:creationId xmlns:a16="http://schemas.microsoft.com/office/drawing/2014/main" id="{45FC7C9C-8D49-C123-C3A7-0F9FE5885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3133724"/>
            <a:ext cx="234315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260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0280-66B4-FC70-19F1-45A163E07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C830B-7BA5-2884-6AAE-33D94226D4C8}"/>
              </a:ext>
            </a:extLst>
          </p:cNvPr>
          <p:cNvSpPr>
            <a:spLocks noGrp="1"/>
          </p:cNvSpPr>
          <p:nvPr>
            <p:ph type="title"/>
          </p:nvPr>
        </p:nvSpPr>
        <p:spPr/>
        <p:txBody>
          <a:bodyPr>
            <a:normAutofit fontScale="90000"/>
          </a:bodyPr>
          <a:lstStyle/>
          <a:p>
            <a:r>
              <a:rPr lang="en-US" dirty="0">
                <a:latin typeface="+mn-lt"/>
              </a:rPr>
              <a:t>Next Webinar: Tenant Organizing and Elections (Monday, 6/17)</a:t>
            </a:r>
          </a:p>
        </p:txBody>
      </p:sp>
      <p:sp>
        <p:nvSpPr>
          <p:cNvPr id="3" name="Content Placeholder 2">
            <a:extLst>
              <a:ext uri="{FF2B5EF4-FFF2-40B4-BE49-F238E27FC236}">
                <a16:creationId xmlns:a16="http://schemas.microsoft.com/office/drawing/2014/main" id="{209F00B4-6087-96CC-22C2-E8AA4B7C2A30}"/>
              </a:ext>
            </a:extLst>
          </p:cNvPr>
          <p:cNvSpPr>
            <a:spLocks noGrp="1"/>
          </p:cNvSpPr>
          <p:nvPr>
            <p:ph idx="1"/>
          </p:nvPr>
        </p:nvSpPr>
        <p:spPr>
          <a:xfrm>
            <a:off x="190500" y="2438400"/>
            <a:ext cx="8572500" cy="2340430"/>
          </a:xfrm>
        </p:spPr>
        <p:txBody>
          <a:bodyPr>
            <a:normAutofit/>
          </a:bodyPr>
          <a:lstStyle/>
          <a:p>
            <a:r>
              <a:rPr lang="en-US" dirty="0">
                <a:latin typeface="+mn-lt"/>
              </a:rPr>
              <a:t>Featuring leaders from Minneapolis Highrise Representative Council!</a:t>
            </a:r>
          </a:p>
          <a:p>
            <a:pPr marL="0" indent="0">
              <a:buNone/>
            </a:pPr>
            <a:endParaRPr lang="en-US" dirty="0">
              <a:latin typeface="+mn-lt"/>
            </a:endParaRPr>
          </a:p>
        </p:txBody>
      </p:sp>
      <p:pic>
        <p:nvPicPr>
          <p:cNvPr id="4" name="Picture 3">
            <a:extLst>
              <a:ext uri="{FF2B5EF4-FFF2-40B4-BE49-F238E27FC236}">
                <a16:creationId xmlns:a16="http://schemas.microsoft.com/office/drawing/2014/main" id="{B6A4FE71-E927-FFE5-F0DF-954790F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3954" y="3429000"/>
            <a:ext cx="3239046" cy="3330684"/>
          </a:xfrm>
          <a:prstGeom prst="rect">
            <a:avLst/>
          </a:prstGeom>
        </p:spPr>
      </p:pic>
      <p:pic>
        <p:nvPicPr>
          <p:cNvPr id="5" name="Picture 4">
            <a:extLst>
              <a:ext uri="{FF2B5EF4-FFF2-40B4-BE49-F238E27FC236}">
                <a16:creationId xmlns:a16="http://schemas.microsoft.com/office/drawing/2014/main" id="{6921FC93-7D84-26D3-7820-FA76C5A65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8615"/>
            <a:ext cx="5344418" cy="2434679"/>
          </a:xfrm>
          <a:prstGeom prst="rect">
            <a:avLst/>
          </a:prstGeom>
        </p:spPr>
      </p:pic>
    </p:spTree>
    <p:extLst>
      <p:ext uri="{BB962C8B-B14F-4D97-AF65-F5344CB8AC3E}">
        <p14:creationId xmlns:p14="http://schemas.microsoft.com/office/powerpoint/2010/main" val="2993327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0280-66B4-FC70-19F1-45A163E07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C830B-7BA5-2884-6AAE-33D94226D4C8}"/>
              </a:ext>
            </a:extLst>
          </p:cNvPr>
          <p:cNvSpPr>
            <a:spLocks noGrp="1"/>
          </p:cNvSpPr>
          <p:nvPr>
            <p:ph type="title"/>
          </p:nvPr>
        </p:nvSpPr>
        <p:spPr/>
        <p:txBody>
          <a:bodyPr/>
          <a:lstStyle/>
          <a:p>
            <a:r>
              <a:rPr lang="en-US" dirty="0">
                <a:latin typeface="+mn-lt"/>
              </a:rPr>
              <a:t>Preview: Full Webinar Series</a:t>
            </a:r>
          </a:p>
        </p:txBody>
      </p:sp>
      <p:sp>
        <p:nvSpPr>
          <p:cNvPr id="3" name="Content Placeholder 2">
            <a:extLst>
              <a:ext uri="{FF2B5EF4-FFF2-40B4-BE49-F238E27FC236}">
                <a16:creationId xmlns:a16="http://schemas.microsoft.com/office/drawing/2014/main" id="{209F00B4-6087-96CC-22C2-E8AA4B7C2A30}"/>
              </a:ext>
            </a:extLst>
          </p:cNvPr>
          <p:cNvSpPr>
            <a:spLocks noGrp="1"/>
          </p:cNvSpPr>
          <p:nvPr>
            <p:ph idx="1"/>
          </p:nvPr>
        </p:nvSpPr>
        <p:spPr>
          <a:xfrm>
            <a:off x="190500" y="2104642"/>
            <a:ext cx="8763000" cy="4572001"/>
          </a:xfrm>
        </p:spPr>
        <p:txBody>
          <a:bodyPr>
            <a:normAutofit/>
          </a:bodyPr>
          <a:lstStyle/>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p:txBody>
      </p:sp>
      <p:sp>
        <p:nvSpPr>
          <p:cNvPr id="4" name="TextBox 3">
            <a:extLst>
              <a:ext uri="{FF2B5EF4-FFF2-40B4-BE49-F238E27FC236}">
                <a16:creationId xmlns:a16="http://schemas.microsoft.com/office/drawing/2014/main" id="{0CD8309C-CBBE-24A8-5046-308758F4E26F}"/>
              </a:ext>
            </a:extLst>
          </p:cNvPr>
          <p:cNvSpPr txBox="1"/>
          <p:nvPr/>
        </p:nvSpPr>
        <p:spPr>
          <a:xfrm>
            <a:off x="84667" y="2260600"/>
            <a:ext cx="8991600" cy="3693319"/>
          </a:xfrm>
          <a:prstGeom prst="rect">
            <a:avLst/>
          </a:prstGeom>
          <a:noFill/>
        </p:spPr>
        <p:txBody>
          <a:bodyPr wrap="square" rtlCol="0">
            <a:spAutoFit/>
          </a:bodyPr>
          <a:lstStyle/>
          <a:p>
            <a:pPr marL="285750" indent="-285750">
              <a:buFont typeface="Arial" panose="020B0604020202020204" pitchFamily="34" charset="0"/>
              <a:buChar char="•"/>
            </a:pPr>
            <a:r>
              <a:rPr lang="en-US" b="1" i="0" u="none" strike="noStrike" baseline="0" dirty="0">
                <a:solidFill>
                  <a:srgbClr val="000000"/>
                </a:solidFill>
              </a:rPr>
              <a:t>Monday, June 17 </a:t>
            </a:r>
            <a:r>
              <a:rPr lang="en-US" b="0" i="0" u="none" strike="noStrike" baseline="0" dirty="0">
                <a:solidFill>
                  <a:srgbClr val="000000"/>
                </a:solidFill>
              </a:rPr>
              <a:t>– Tenant Organizing and Elections: Getting Out the Renter Vote </a:t>
            </a:r>
          </a:p>
          <a:p>
            <a:pPr marL="285750" indent="-285750">
              <a:buFont typeface="Arial" panose="020B0604020202020204" pitchFamily="34" charset="0"/>
              <a:buChar char="•"/>
            </a:pPr>
            <a:r>
              <a:rPr lang="en-US" b="1" i="0" u="none" strike="noStrike" baseline="0" dirty="0">
                <a:solidFill>
                  <a:srgbClr val="000000"/>
                </a:solidFill>
              </a:rPr>
              <a:t>Monday, July 1 </a:t>
            </a:r>
            <a:r>
              <a:rPr lang="en-US" b="0" i="0" u="none" strike="noStrike" baseline="0" dirty="0">
                <a:solidFill>
                  <a:srgbClr val="000000"/>
                </a:solidFill>
              </a:rPr>
              <a:t>– Voting While Experiencing Homelessness </a:t>
            </a:r>
          </a:p>
          <a:p>
            <a:pPr marL="285750" indent="-285750">
              <a:buFont typeface="Arial" panose="020B0604020202020204" pitchFamily="34" charset="0"/>
              <a:buChar char="•"/>
            </a:pPr>
            <a:r>
              <a:rPr lang="en-US" b="1" i="0" u="none" strike="noStrike" baseline="0" dirty="0">
                <a:solidFill>
                  <a:srgbClr val="000000"/>
                </a:solidFill>
              </a:rPr>
              <a:t>Monday, July 15 </a:t>
            </a:r>
            <a:r>
              <a:rPr lang="en-US" b="0" i="0" u="none" strike="noStrike" baseline="0" dirty="0">
                <a:solidFill>
                  <a:srgbClr val="000000"/>
                </a:solidFill>
              </a:rPr>
              <a:t>– Transportation to the Polls </a:t>
            </a:r>
          </a:p>
          <a:p>
            <a:pPr marL="285750" indent="-285750">
              <a:buFont typeface="Arial" panose="020B0604020202020204" pitchFamily="34" charset="0"/>
              <a:buChar char="•"/>
            </a:pPr>
            <a:r>
              <a:rPr lang="en-US" b="1" i="0" u="none" strike="noStrike" baseline="0" dirty="0">
                <a:solidFill>
                  <a:srgbClr val="000000"/>
                </a:solidFill>
              </a:rPr>
              <a:t>Monday, July 29 </a:t>
            </a:r>
            <a:r>
              <a:rPr lang="en-US" b="0" i="0" u="none" strike="noStrike" baseline="0" dirty="0">
                <a:solidFill>
                  <a:srgbClr val="000000"/>
                </a:solidFill>
              </a:rPr>
              <a:t>– Housing Providers and Voter Engagement </a:t>
            </a:r>
          </a:p>
          <a:p>
            <a:pPr marL="285750" indent="-285750">
              <a:buFont typeface="Arial" panose="020B0604020202020204" pitchFamily="34" charset="0"/>
              <a:buChar char="•"/>
            </a:pPr>
            <a:r>
              <a:rPr lang="en-US" b="1" i="0" u="none" strike="noStrike" baseline="0" dirty="0">
                <a:solidFill>
                  <a:srgbClr val="000000"/>
                </a:solidFill>
              </a:rPr>
              <a:t>Monday, August 19 </a:t>
            </a:r>
            <a:r>
              <a:rPr lang="en-US" b="0" i="0" u="none" strike="noStrike" baseline="0" dirty="0">
                <a:solidFill>
                  <a:srgbClr val="000000"/>
                </a:solidFill>
              </a:rPr>
              <a:t>– Getting Candidates on the Record About Housing and Homelessness </a:t>
            </a:r>
          </a:p>
          <a:p>
            <a:pPr marL="285750" indent="-285750">
              <a:buFont typeface="Arial" panose="020B0604020202020204" pitchFamily="34" charset="0"/>
              <a:buChar char="•"/>
            </a:pPr>
            <a:r>
              <a:rPr lang="en-US" b="1" i="0" u="none" strike="noStrike" baseline="0" dirty="0">
                <a:solidFill>
                  <a:srgbClr val="000000"/>
                </a:solidFill>
              </a:rPr>
              <a:t>Tuesday, September 3 </a:t>
            </a:r>
            <a:r>
              <a:rPr lang="en-US" b="0" i="0" u="none" strike="noStrike" baseline="0" dirty="0">
                <a:solidFill>
                  <a:srgbClr val="000000"/>
                </a:solidFill>
              </a:rPr>
              <a:t>– Celebrating the Civic Holidays </a:t>
            </a:r>
          </a:p>
          <a:p>
            <a:pPr marL="285750" indent="-285750">
              <a:buFont typeface="Arial" panose="020B0604020202020204" pitchFamily="34" charset="0"/>
              <a:buChar char="•"/>
            </a:pPr>
            <a:r>
              <a:rPr lang="en-US" b="1" i="0" u="none" strike="noStrike" baseline="0" dirty="0">
                <a:solidFill>
                  <a:srgbClr val="000000"/>
                </a:solidFill>
              </a:rPr>
              <a:t>Monday, September 16 </a:t>
            </a:r>
            <a:r>
              <a:rPr lang="en-US" b="0" i="0" u="none" strike="noStrike" baseline="0" dirty="0">
                <a:solidFill>
                  <a:srgbClr val="000000"/>
                </a:solidFill>
              </a:rPr>
              <a:t>– Voter Education: The Who, What, Where, When, Why, and How</a:t>
            </a:r>
          </a:p>
          <a:p>
            <a:pPr marL="285750" indent="-285750">
              <a:buFont typeface="Arial" panose="020B0604020202020204" pitchFamily="34" charset="0"/>
              <a:buChar char="•"/>
            </a:pPr>
            <a:r>
              <a:rPr lang="en-US" b="1" i="0" u="none" strike="noStrike" baseline="0" dirty="0">
                <a:solidFill>
                  <a:srgbClr val="000000"/>
                </a:solidFill>
              </a:rPr>
              <a:t>Monday, September 30 </a:t>
            </a:r>
            <a:r>
              <a:rPr lang="en-US" b="0" i="0" u="none" strike="noStrike" baseline="0" dirty="0">
                <a:solidFill>
                  <a:srgbClr val="000000"/>
                </a:solidFill>
              </a:rPr>
              <a:t>– Voter Education: Combating Misinformation and Disinformation </a:t>
            </a:r>
          </a:p>
          <a:p>
            <a:pPr marL="285750" indent="-285750">
              <a:buFont typeface="Arial" panose="020B0604020202020204" pitchFamily="34" charset="0"/>
              <a:buChar char="•"/>
            </a:pPr>
            <a:r>
              <a:rPr lang="en-US" b="1" i="0" u="none" strike="noStrike" baseline="0" dirty="0">
                <a:solidFill>
                  <a:srgbClr val="000000"/>
                </a:solidFill>
              </a:rPr>
              <a:t>Monday, October 7 </a:t>
            </a:r>
            <a:r>
              <a:rPr lang="en-US" b="0" i="0" u="none" strike="noStrike" baseline="0" dirty="0">
                <a:solidFill>
                  <a:srgbClr val="000000"/>
                </a:solidFill>
              </a:rPr>
              <a:t>– Overcoming Voter Suppression </a:t>
            </a:r>
          </a:p>
          <a:p>
            <a:pPr marL="285750" indent="-285750">
              <a:buFont typeface="Arial" panose="020B0604020202020204" pitchFamily="34" charset="0"/>
              <a:buChar char="•"/>
            </a:pPr>
            <a:r>
              <a:rPr lang="en-US" b="1" i="0" u="none" strike="noStrike" baseline="0" dirty="0">
                <a:solidFill>
                  <a:srgbClr val="000000"/>
                </a:solidFill>
              </a:rPr>
              <a:t>Monday, October 21 </a:t>
            </a:r>
            <a:r>
              <a:rPr lang="en-US" b="0" i="0" u="none" strike="noStrike" baseline="0" dirty="0">
                <a:solidFill>
                  <a:srgbClr val="000000"/>
                </a:solidFill>
              </a:rPr>
              <a:t>– Countdown to Election Day: Getting Out the Vote! </a:t>
            </a:r>
          </a:p>
          <a:p>
            <a:pPr marL="285750" indent="-285750">
              <a:buFont typeface="Arial" panose="020B0604020202020204" pitchFamily="34" charset="0"/>
              <a:buChar char="•"/>
            </a:pPr>
            <a:r>
              <a:rPr lang="en-US" b="1" i="0" u="none" strike="noStrike" baseline="0" dirty="0">
                <a:solidFill>
                  <a:srgbClr val="000000"/>
                </a:solidFill>
              </a:rPr>
              <a:t>Monday, November 4 </a:t>
            </a:r>
            <a:r>
              <a:rPr lang="en-US" b="0" i="0" u="none" strike="noStrike" baseline="0" dirty="0">
                <a:solidFill>
                  <a:srgbClr val="000000"/>
                </a:solidFill>
              </a:rPr>
              <a:t>– Knowing Your Rights: Voter Protection on Election Day </a:t>
            </a:r>
          </a:p>
          <a:p>
            <a:pPr marL="285750" indent="-285750">
              <a:buFont typeface="Arial" panose="020B0604020202020204" pitchFamily="34" charset="0"/>
              <a:buChar char="•"/>
            </a:pPr>
            <a:r>
              <a:rPr lang="en-US" b="1" i="0" u="none" strike="noStrike" baseline="0" dirty="0">
                <a:solidFill>
                  <a:srgbClr val="000000"/>
                </a:solidFill>
              </a:rPr>
              <a:t>Monday, November 18 </a:t>
            </a:r>
            <a:r>
              <a:rPr lang="en-US" b="0" i="0" u="none" strike="noStrike" baseline="0" dirty="0">
                <a:solidFill>
                  <a:srgbClr val="000000"/>
                </a:solidFill>
              </a:rPr>
              <a:t>– A Look Ahead: Next Steps for Civic Engagement and the Housing Justice Movement </a:t>
            </a:r>
            <a:endParaRPr lang="en-US" dirty="0"/>
          </a:p>
        </p:txBody>
      </p:sp>
    </p:spTree>
    <p:extLst>
      <p:ext uri="{BB962C8B-B14F-4D97-AF65-F5344CB8AC3E}">
        <p14:creationId xmlns:p14="http://schemas.microsoft.com/office/powerpoint/2010/main" val="799767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5208112" y="4526768"/>
            <a:ext cx="3387243" cy="4621"/>
          </a:xfrm>
          <a:prstGeom prst="rect">
            <a:avLst/>
          </a:prstGeom>
          <a:solidFill>
            <a:srgbClr val="A19C95"/>
          </a:solidFill>
        </p:spPr>
        <p:txBody>
          <a:bodyPr/>
          <a:lstStyle/>
          <a:p>
            <a:endParaRPr lang="en-US"/>
          </a:p>
        </p:txBody>
      </p:sp>
      <p:grpSp>
        <p:nvGrpSpPr>
          <p:cNvPr id="3" name="Group 3"/>
          <p:cNvGrpSpPr/>
          <p:nvPr/>
        </p:nvGrpSpPr>
        <p:grpSpPr>
          <a:xfrm>
            <a:off x="-621133" y="587175"/>
            <a:ext cx="10386266" cy="5683651"/>
            <a:chOff x="0" y="0"/>
            <a:chExt cx="27696709" cy="15156402"/>
          </a:xfrm>
        </p:grpSpPr>
        <p:sp>
          <p:nvSpPr>
            <p:cNvPr id="4" name="Freeform 4"/>
            <p:cNvSpPr/>
            <p:nvPr/>
          </p:nvSpPr>
          <p:spPr>
            <a:xfrm>
              <a:off x="4116776" y="3722353"/>
              <a:ext cx="2306590" cy="1826819"/>
            </a:xfrm>
            <a:custGeom>
              <a:avLst/>
              <a:gdLst/>
              <a:ahLst/>
              <a:cxnLst/>
              <a:rect l="l" t="t" r="r" b="b"/>
              <a:pathLst>
                <a:path w="2306590" h="1826819">
                  <a:moveTo>
                    <a:pt x="0" y="0"/>
                  </a:moveTo>
                  <a:lnTo>
                    <a:pt x="2306590" y="0"/>
                  </a:lnTo>
                  <a:lnTo>
                    <a:pt x="2306590" y="1826820"/>
                  </a:lnTo>
                  <a:lnTo>
                    <a:pt x="0" y="1826820"/>
                  </a:lnTo>
                  <a:lnTo>
                    <a:pt x="0" y="0"/>
                  </a:lnTo>
                  <a:close/>
                </a:path>
              </a:pathLst>
            </a:custGeom>
            <a:blipFill>
              <a:blip r:embed="rId2">
                <a:alphaModFix amt="70000"/>
              </a:blip>
              <a:stretch>
                <a:fillRect/>
              </a:stretch>
            </a:blipFill>
          </p:spPr>
          <p:txBody>
            <a:bodyPr/>
            <a:lstStyle/>
            <a:p>
              <a:endParaRPr lang="en-US"/>
            </a:p>
          </p:txBody>
        </p:sp>
        <p:sp>
          <p:nvSpPr>
            <p:cNvPr id="5" name="Freeform 5"/>
            <p:cNvSpPr/>
            <p:nvPr/>
          </p:nvSpPr>
          <p:spPr>
            <a:xfrm>
              <a:off x="2306590" y="5549173"/>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6" name="Freeform 6"/>
            <p:cNvSpPr/>
            <p:nvPr/>
          </p:nvSpPr>
          <p:spPr>
            <a:xfrm>
              <a:off x="472766" y="718940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7" name="Freeform 7"/>
            <p:cNvSpPr/>
            <p:nvPr/>
          </p:nvSpPr>
          <p:spPr>
            <a:xfrm>
              <a:off x="472766" y="1116770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8" name="Freeform 8"/>
            <p:cNvSpPr/>
            <p:nvPr/>
          </p:nvSpPr>
          <p:spPr>
            <a:xfrm>
              <a:off x="0" y="3392856"/>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9" name="Freeform 9"/>
            <p:cNvSpPr/>
            <p:nvPr/>
          </p:nvSpPr>
          <p:spPr>
            <a:xfrm>
              <a:off x="2306590" y="1703001"/>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0" name="Freeform 10"/>
            <p:cNvSpPr/>
            <p:nvPr/>
          </p:nvSpPr>
          <p:spPr>
            <a:xfrm>
              <a:off x="6108718" y="170300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1" name="Freeform 11"/>
            <p:cNvSpPr/>
            <p:nvPr/>
          </p:nvSpPr>
          <p:spPr>
            <a:xfrm>
              <a:off x="8017875" y="3722353"/>
              <a:ext cx="2306590" cy="1826819"/>
            </a:xfrm>
            <a:custGeom>
              <a:avLst/>
              <a:gdLst/>
              <a:ahLst/>
              <a:cxnLst/>
              <a:rect l="l" t="t" r="r" b="b"/>
              <a:pathLst>
                <a:path w="2306590" h="1826819">
                  <a:moveTo>
                    <a:pt x="0" y="0"/>
                  </a:moveTo>
                  <a:lnTo>
                    <a:pt x="2306590" y="0"/>
                  </a:lnTo>
                  <a:lnTo>
                    <a:pt x="2306590" y="1826820"/>
                  </a:lnTo>
                  <a:lnTo>
                    <a:pt x="0" y="1826820"/>
                  </a:lnTo>
                  <a:lnTo>
                    <a:pt x="0" y="0"/>
                  </a:lnTo>
                  <a:close/>
                </a:path>
              </a:pathLst>
            </a:custGeom>
            <a:blipFill>
              <a:blip r:embed="rId2">
                <a:alphaModFix amt="70000"/>
              </a:blip>
              <a:stretch>
                <a:fillRect/>
              </a:stretch>
            </a:blipFill>
          </p:spPr>
          <p:txBody>
            <a:bodyPr/>
            <a:lstStyle/>
            <a:p>
              <a:endParaRPr lang="en-US"/>
            </a:p>
          </p:txBody>
        </p:sp>
        <p:sp>
          <p:nvSpPr>
            <p:cNvPr id="12" name="Freeform 12"/>
            <p:cNvSpPr/>
            <p:nvPr/>
          </p:nvSpPr>
          <p:spPr>
            <a:xfrm>
              <a:off x="6108718" y="5549173"/>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3" name="Freeform 13"/>
            <p:cNvSpPr/>
            <p:nvPr/>
          </p:nvSpPr>
          <p:spPr>
            <a:xfrm>
              <a:off x="4273364" y="7534860"/>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4" name="Freeform 14"/>
            <p:cNvSpPr/>
            <p:nvPr/>
          </p:nvSpPr>
          <p:spPr>
            <a:xfrm>
              <a:off x="2306590" y="9361679"/>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5" name="Freeform 15"/>
            <p:cNvSpPr/>
            <p:nvPr/>
          </p:nvSpPr>
          <p:spPr>
            <a:xfrm>
              <a:off x="2306590" y="12994520"/>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6" name="Freeform 16"/>
            <p:cNvSpPr/>
            <p:nvPr/>
          </p:nvSpPr>
          <p:spPr>
            <a:xfrm>
              <a:off x="4116776" y="1116770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7" name="Freeform 17"/>
            <p:cNvSpPr/>
            <p:nvPr/>
          </p:nvSpPr>
          <p:spPr>
            <a:xfrm>
              <a:off x="6108718" y="9340882"/>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8" name="Freeform 18"/>
            <p:cNvSpPr/>
            <p:nvPr/>
          </p:nvSpPr>
          <p:spPr>
            <a:xfrm>
              <a:off x="8017875" y="7375992"/>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19" name="Freeform 19"/>
            <p:cNvSpPr/>
            <p:nvPr/>
          </p:nvSpPr>
          <p:spPr>
            <a:xfrm>
              <a:off x="9913908" y="5549173"/>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0" name="Freeform 20"/>
            <p:cNvSpPr/>
            <p:nvPr/>
          </p:nvSpPr>
          <p:spPr>
            <a:xfrm>
              <a:off x="9913908" y="170300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1" name="Freeform 21"/>
            <p:cNvSpPr/>
            <p:nvPr/>
          </p:nvSpPr>
          <p:spPr>
            <a:xfrm>
              <a:off x="9764765" y="9305397"/>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2" name="Freeform 22"/>
            <p:cNvSpPr/>
            <p:nvPr/>
          </p:nvSpPr>
          <p:spPr>
            <a:xfrm>
              <a:off x="8017875" y="11188498"/>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3" name="Freeform 23"/>
            <p:cNvSpPr/>
            <p:nvPr/>
          </p:nvSpPr>
          <p:spPr>
            <a:xfrm>
              <a:off x="6108718" y="13040717"/>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4" name="Freeform 24"/>
            <p:cNvSpPr/>
            <p:nvPr/>
          </p:nvSpPr>
          <p:spPr>
            <a:xfrm>
              <a:off x="9913908" y="13015317"/>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5" name="Freeform 25"/>
            <p:cNvSpPr/>
            <p:nvPr/>
          </p:nvSpPr>
          <p:spPr>
            <a:xfrm>
              <a:off x="11657965" y="11188498"/>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6" name="Freeform 26"/>
            <p:cNvSpPr/>
            <p:nvPr/>
          </p:nvSpPr>
          <p:spPr>
            <a:xfrm>
              <a:off x="11823065" y="7534860"/>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7" name="Freeform 27"/>
            <p:cNvSpPr/>
            <p:nvPr/>
          </p:nvSpPr>
          <p:spPr>
            <a:xfrm>
              <a:off x="11823065" y="3626087"/>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8" name="Freeform 28"/>
            <p:cNvSpPr/>
            <p:nvPr/>
          </p:nvSpPr>
          <p:spPr>
            <a:xfrm>
              <a:off x="11823065" y="33140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29" name="Freeform 29"/>
            <p:cNvSpPr/>
            <p:nvPr/>
          </p:nvSpPr>
          <p:spPr>
            <a:xfrm>
              <a:off x="8017875" y="66734"/>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30" name="Freeform 30"/>
            <p:cNvSpPr/>
            <p:nvPr/>
          </p:nvSpPr>
          <p:spPr>
            <a:xfrm>
              <a:off x="3802129" y="28634"/>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31" name="Freeform 31"/>
            <p:cNvSpPr/>
            <p:nvPr/>
          </p:nvSpPr>
          <p:spPr>
            <a:xfrm>
              <a:off x="0" y="28634"/>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32" name="Freeform 32"/>
            <p:cNvSpPr/>
            <p:nvPr/>
          </p:nvSpPr>
          <p:spPr>
            <a:xfrm>
              <a:off x="13719098" y="2158220"/>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33" name="Freeform 33"/>
            <p:cNvSpPr/>
            <p:nvPr/>
          </p:nvSpPr>
          <p:spPr>
            <a:xfrm>
              <a:off x="13444119" y="5759949"/>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70000"/>
              </a:blip>
              <a:stretch>
                <a:fillRect/>
              </a:stretch>
            </a:blipFill>
          </p:spPr>
          <p:txBody>
            <a:bodyPr/>
            <a:lstStyle/>
            <a:p>
              <a:endParaRPr lang="en-US"/>
            </a:p>
          </p:txBody>
        </p:sp>
        <p:sp>
          <p:nvSpPr>
            <p:cNvPr id="34" name="Freeform 34"/>
            <p:cNvSpPr/>
            <p:nvPr/>
          </p:nvSpPr>
          <p:spPr>
            <a:xfrm>
              <a:off x="17683830" y="5863438"/>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35" name="Freeform 35"/>
            <p:cNvSpPr/>
            <p:nvPr/>
          </p:nvSpPr>
          <p:spPr>
            <a:xfrm>
              <a:off x="15873644" y="7690257"/>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36" name="Freeform 36"/>
            <p:cNvSpPr/>
            <p:nvPr/>
          </p:nvSpPr>
          <p:spPr>
            <a:xfrm>
              <a:off x="14039820" y="933048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37" name="Freeform 37"/>
            <p:cNvSpPr/>
            <p:nvPr/>
          </p:nvSpPr>
          <p:spPr>
            <a:xfrm>
              <a:off x="14039820" y="1330878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38" name="Freeform 38"/>
            <p:cNvSpPr/>
            <p:nvPr/>
          </p:nvSpPr>
          <p:spPr>
            <a:xfrm>
              <a:off x="15873644" y="3844085"/>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39" name="Freeform 39"/>
            <p:cNvSpPr/>
            <p:nvPr/>
          </p:nvSpPr>
          <p:spPr>
            <a:xfrm>
              <a:off x="19675772" y="384408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0" name="Freeform 40"/>
            <p:cNvSpPr/>
            <p:nvPr/>
          </p:nvSpPr>
          <p:spPr>
            <a:xfrm>
              <a:off x="21584929" y="5863438"/>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1" name="Freeform 41"/>
            <p:cNvSpPr/>
            <p:nvPr/>
          </p:nvSpPr>
          <p:spPr>
            <a:xfrm>
              <a:off x="19675772" y="7690257"/>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2" name="Freeform 42"/>
            <p:cNvSpPr/>
            <p:nvPr/>
          </p:nvSpPr>
          <p:spPr>
            <a:xfrm>
              <a:off x="17840418" y="967594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3" name="Freeform 43"/>
            <p:cNvSpPr/>
            <p:nvPr/>
          </p:nvSpPr>
          <p:spPr>
            <a:xfrm>
              <a:off x="15873644" y="11502764"/>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4" name="Freeform 44"/>
            <p:cNvSpPr/>
            <p:nvPr/>
          </p:nvSpPr>
          <p:spPr>
            <a:xfrm>
              <a:off x="17683830" y="1330878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5" name="Freeform 45"/>
            <p:cNvSpPr/>
            <p:nvPr/>
          </p:nvSpPr>
          <p:spPr>
            <a:xfrm>
              <a:off x="19675772" y="11481966"/>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6" name="Freeform 46"/>
            <p:cNvSpPr/>
            <p:nvPr/>
          </p:nvSpPr>
          <p:spPr>
            <a:xfrm>
              <a:off x="21584929" y="9517076"/>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7" name="Freeform 47"/>
            <p:cNvSpPr/>
            <p:nvPr/>
          </p:nvSpPr>
          <p:spPr>
            <a:xfrm>
              <a:off x="23480962" y="7690257"/>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8" name="Freeform 48"/>
            <p:cNvSpPr/>
            <p:nvPr/>
          </p:nvSpPr>
          <p:spPr>
            <a:xfrm>
              <a:off x="23480962" y="384408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49" name="Freeform 49"/>
            <p:cNvSpPr/>
            <p:nvPr/>
          </p:nvSpPr>
          <p:spPr>
            <a:xfrm>
              <a:off x="23331819" y="1144648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0" name="Freeform 50"/>
            <p:cNvSpPr/>
            <p:nvPr/>
          </p:nvSpPr>
          <p:spPr>
            <a:xfrm>
              <a:off x="21584929" y="13329583"/>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1" name="Freeform 51"/>
            <p:cNvSpPr/>
            <p:nvPr/>
          </p:nvSpPr>
          <p:spPr>
            <a:xfrm>
              <a:off x="25225019" y="13329583"/>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2" name="Freeform 52"/>
            <p:cNvSpPr/>
            <p:nvPr/>
          </p:nvSpPr>
          <p:spPr>
            <a:xfrm>
              <a:off x="25390119" y="967594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3" name="Freeform 53"/>
            <p:cNvSpPr/>
            <p:nvPr/>
          </p:nvSpPr>
          <p:spPr>
            <a:xfrm>
              <a:off x="25390119" y="5767171"/>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4" name="Freeform 54"/>
            <p:cNvSpPr/>
            <p:nvPr/>
          </p:nvSpPr>
          <p:spPr>
            <a:xfrm>
              <a:off x="25390119" y="2472485"/>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5" name="Freeform 55"/>
            <p:cNvSpPr/>
            <p:nvPr/>
          </p:nvSpPr>
          <p:spPr>
            <a:xfrm>
              <a:off x="21584929" y="2207819"/>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6" name="Freeform 56"/>
            <p:cNvSpPr/>
            <p:nvPr/>
          </p:nvSpPr>
          <p:spPr>
            <a:xfrm>
              <a:off x="17369183" y="2169719"/>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7" name="Freeform 57"/>
            <p:cNvSpPr/>
            <p:nvPr/>
          </p:nvSpPr>
          <p:spPr>
            <a:xfrm>
              <a:off x="15062593" y="0"/>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8" name="Freeform 58"/>
            <p:cNvSpPr/>
            <p:nvPr/>
          </p:nvSpPr>
          <p:spPr>
            <a:xfrm>
              <a:off x="19468738" y="0"/>
              <a:ext cx="2306590" cy="1826819"/>
            </a:xfrm>
            <a:custGeom>
              <a:avLst/>
              <a:gdLst/>
              <a:ahLst/>
              <a:cxnLst/>
              <a:rect l="l" t="t" r="r" b="b"/>
              <a:pathLst>
                <a:path w="2306590" h="1826819">
                  <a:moveTo>
                    <a:pt x="0" y="0"/>
                  </a:moveTo>
                  <a:lnTo>
                    <a:pt x="2306589" y="0"/>
                  </a:lnTo>
                  <a:lnTo>
                    <a:pt x="2306589" y="1826819"/>
                  </a:lnTo>
                  <a:lnTo>
                    <a:pt x="0" y="1826819"/>
                  </a:lnTo>
                  <a:lnTo>
                    <a:pt x="0" y="0"/>
                  </a:lnTo>
                  <a:close/>
                </a:path>
              </a:pathLst>
            </a:custGeom>
            <a:blipFill>
              <a:blip r:embed="rId2">
                <a:alphaModFix amt="49000"/>
              </a:blip>
              <a:stretch>
                <a:fillRect/>
              </a:stretch>
            </a:blipFill>
          </p:spPr>
          <p:txBody>
            <a:bodyPr/>
            <a:lstStyle/>
            <a:p>
              <a:endParaRPr lang="en-US"/>
            </a:p>
          </p:txBody>
        </p:sp>
        <p:sp>
          <p:nvSpPr>
            <p:cNvPr id="59" name="Freeform 59"/>
            <p:cNvSpPr/>
            <p:nvPr/>
          </p:nvSpPr>
          <p:spPr>
            <a:xfrm>
              <a:off x="23083529" y="54560"/>
              <a:ext cx="2306590" cy="1826819"/>
            </a:xfrm>
            <a:custGeom>
              <a:avLst/>
              <a:gdLst/>
              <a:ahLst/>
              <a:cxnLst/>
              <a:rect l="l" t="t" r="r" b="b"/>
              <a:pathLst>
                <a:path w="2306590" h="1826819">
                  <a:moveTo>
                    <a:pt x="0" y="0"/>
                  </a:moveTo>
                  <a:lnTo>
                    <a:pt x="2306590" y="0"/>
                  </a:lnTo>
                  <a:lnTo>
                    <a:pt x="2306590" y="1826819"/>
                  </a:lnTo>
                  <a:lnTo>
                    <a:pt x="0" y="1826819"/>
                  </a:lnTo>
                  <a:lnTo>
                    <a:pt x="0" y="0"/>
                  </a:lnTo>
                  <a:close/>
                </a:path>
              </a:pathLst>
            </a:custGeom>
            <a:blipFill>
              <a:blip r:embed="rId2">
                <a:alphaModFix amt="49000"/>
              </a:blip>
              <a:stretch>
                <a:fillRect/>
              </a:stretch>
            </a:blipFill>
          </p:spPr>
          <p:txBody>
            <a:bodyPr/>
            <a:lstStyle/>
            <a:p>
              <a:endParaRPr lang="en-US"/>
            </a:p>
          </p:txBody>
        </p:sp>
      </p:grpSp>
      <p:grpSp>
        <p:nvGrpSpPr>
          <p:cNvPr id="60" name="Group 60"/>
          <p:cNvGrpSpPr/>
          <p:nvPr/>
        </p:nvGrpSpPr>
        <p:grpSpPr>
          <a:xfrm>
            <a:off x="600658" y="1753131"/>
            <a:ext cx="7942684" cy="3351740"/>
            <a:chOff x="0" y="0"/>
            <a:chExt cx="21180490" cy="8937972"/>
          </a:xfrm>
        </p:grpSpPr>
        <p:grpSp>
          <p:nvGrpSpPr>
            <p:cNvPr id="61" name="Group 61"/>
            <p:cNvGrpSpPr/>
            <p:nvPr/>
          </p:nvGrpSpPr>
          <p:grpSpPr>
            <a:xfrm>
              <a:off x="0" y="0"/>
              <a:ext cx="10620561" cy="1975635"/>
              <a:chOff x="0" y="0"/>
              <a:chExt cx="15388994" cy="2862658"/>
            </a:xfrm>
          </p:grpSpPr>
          <p:sp>
            <p:nvSpPr>
              <p:cNvPr id="62" name="Freeform 62"/>
              <p:cNvSpPr/>
              <p:nvPr/>
            </p:nvSpPr>
            <p:spPr>
              <a:xfrm>
                <a:off x="31750" y="31750"/>
                <a:ext cx="15325494" cy="2799158"/>
              </a:xfrm>
              <a:custGeom>
                <a:avLst/>
                <a:gdLst/>
                <a:ahLst/>
                <a:cxnLst/>
                <a:rect l="l" t="t" r="r" b="b"/>
                <a:pathLst>
                  <a:path w="15325494" h="2799158">
                    <a:moveTo>
                      <a:pt x="15232785" y="2799158"/>
                    </a:moveTo>
                    <a:lnTo>
                      <a:pt x="92710" y="2799158"/>
                    </a:lnTo>
                    <a:cubicBezTo>
                      <a:pt x="41910" y="2799158"/>
                      <a:pt x="0" y="2757248"/>
                      <a:pt x="0" y="2706448"/>
                    </a:cubicBezTo>
                    <a:lnTo>
                      <a:pt x="0" y="92710"/>
                    </a:lnTo>
                    <a:cubicBezTo>
                      <a:pt x="0" y="41910"/>
                      <a:pt x="41910" y="0"/>
                      <a:pt x="92710" y="0"/>
                    </a:cubicBezTo>
                    <a:lnTo>
                      <a:pt x="15231514" y="0"/>
                    </a:lnTo>
                    <a:cubicBezTo>
                      <a:pt x="15282314" y="0"/>
                      <a:pt x="15324224" y="41910"/>
                      <a:pt x="15324224" y="92710"/>
                    </a:cubicBezTo>
                    <a:lnTo>
                      <a:pt x="15324224" y="2705178"/>
                    </a:lnTo>
                    <a:cubicBezTo>
                      <a:pt x="15325494" y="2757248"/>
                      <a:pt x="15283585" y="2799158"/>
                      <a:pt x="15232785" y="2799158"/>
                    </a:cubicBezTo>
                    <a:close/>
                  </a:path>
                </a:pathLst>
              </a:custGeom>
              <a:solidFill>
                <a:srgbClr val="7A60AA"/>
              </a:solidFill>
            </p:spPr>
            <p:txBody>
              <a:bodyPr/>
              <a:lstStyle/>
              <a:p>
                <a:endParaRPr lang="en-US"/>
              </a:p>
            </p:txBody>
          </p:sp>
          <p:sp>
            <p:nvSpPr>
              <p:cNvPr id="63" name="Freeform 63"/>
              <p:cNvSpPr/>
              <p:nvPr/>
            </p:nvSpPr>
            <p:spPr>
              <a:xfrm>
                <a:off x="0" y="0"/>
                <a:ext cx="15388994" cy="2862658"/>
              </a:xfrm>
              <a:custGeom>
                <a:avLst/>
                <a:gdLst/>
                <a:ahLst/>
                <a:cxnLst/>
                <a:rect l="l" t="t" r="r" b="b"/>
                <a:pathLst>
                  <a:path w="15388994" h="2862658">
                    <a:moveTo>
                      <a:pt x="15264535" y="59690"/>
                    </a:moveTo>
                    <a:cubicBezTo>
                      <a:pt x="15300094" y="59690"/>
                      <a:pt x="15329305" y="88900"/>
                      <a:pt x="15329305" y="124460"/>
                    </a:cubicBezTo>
                    <a:lnTo>
                      <a:pt x="15329305" y="2738198"/>
                    </a:lnTo>
                    <a:cubicBezTo>
                      <a:pt x="15329305" y="2773758"/>
                      <a:pt x="15300094" y="2802968"/>
                      <a:pt x="15264535" y="2802968"/>
                    </a:cubicBezTo>
                    <a:lnTo>
                      <a:pt x="124460" y="2802968"/>
                    </a:lnTo>
                    <a:cubicBezTo>
                      <a:pt x="88900" y="2802968"/>
                      <a:pt x="59690" y="2773758"/>
                      <a:pt x="59690" y="2738198"/>
                    </a:cubicBezTo>
                    <a:lnTo>
                      <a:pt x="59690" y="124460"/>
                    </a:lnTo>
                    <a:cubicBezTo>
                      <a:pt x="59690" y="88900"/>
                      <a:pt x="88900" y="59690"/>
                      <a:pt x="124460" y="59690"/>
                    </a:cubicBezTo>
                    <a:lnTo>
                      <a:pt x="15264535" y="59690"/>
                    </a:lnTo>
                    <a:moveTo>
                      <a:pt x="15264535" y="0"/>
                    </a:moveTo>
                    <a:lnTo>
                      <a:pt x="124460" y="0"/>
                    </a:lnTo>
                    <a:cubicBezTo>
                      <a:pt x="55880" y="0"/>
                      <a:pt x="0" y="55880"/>
                      <a:pt x="0" y="124460"/>
                    </a:cubicBezTo>
                    <a:lnTo>
                      <a:pt x="0" y="2738198"/>
                    </a:lnTo>
                    <a:cubicBezTo>
                      <a:pt x="0" y="2806778"/>
                      <a:pt x="55880" y="2862658"/>
                      <a:pt x="124460" y="2862658"/>
                    </a:cubicBezTo>
                    <a:lnTo>
                      <a:pt x="15264535" y="2862658"/>
                    </a:lnTo>
                    <a:cubicBezTo>
                      <a:pt x="15333114" y="2862658"/>
                      <a:pt x="15388994" y="2806778"/>
                      <a:pt x="15388994" y="2738198"/>
                    </a:cubicBezTo>
                    <a:lnTo>
                      <a:pt x="15388994" y="124460"/>
                    </a:lnTo>
                    <a:cubicBezTo>
                      <a:pt x="15388994" y="55880"/>
                      <a:pt x="15333114" y="0"/>
                      <a:pt x="15264535" y="0"/>
                    </a:cubicBezTo>
                    <a:close/>
                  </a:path>
                </a:pathLst>
              </a:custGeom>
              <a:solidFill>
                <a:srgbClr val="292668"/>
              </a:solidFill>
            </p:spPr>
            <p:txBody>
              <a:bodyPr/>
              <a:lstStyle/>
              <a:p>
                <a:endParaRPr lang="en-US"/>
              </a:p>
            </p:txBody>
          </p:sp>
        </p:grpSp>
        <p:sp>
          <p:nvSpPr>
            <p:cNvPr id="64" name="Freeform 64"/>
            <p:cNvSpPr/>
            <p:nvPr/>
          </p:nvSpPr>
          <p:spPr>
            <a:xfrm>
              <a:off x="668609" y="491829"/>
              <a:ext cx="9283343" cy="991976"/>
            </a:xfrm>
            <a:custGeom>
              <a:avLst/>
              <a:gdLst/>
              <a:ahLst/>
              <a:cxnLst/>
              <a:rect l="l" t="t" r="r" b="b"/>
              <a:pathLst>
                <a:path w="9283343" h="991976">
                  <a:moveTo>
                    <a:pt x="0" y="0"/>
                  </a:moveTo>
                  <a:lnTo>
                    <a:pt x="9283343" y="0"/>
                  </a:lnTo>
                  <a:lnTo>
                    <a:pt x="9283343" y="991977"/>
                  </a:lnTo>
                  <a:lnTo>
                    <a:pt x="0" y="991977"/>
                  </a:lnTo>
                  <a:lnTo>
                    <a:pt x="0" y="0"/>
                  </a:lnTo>
                  <a:close/>
                </a:path>
              </a:pathLst>
            </a:custGeom>
            <a:blipFill>
              <a:blip r:embed="rId3"/>
              <a:stretch>
                <a:fillRect l="-1767"/>
              </a:stretch>
            </a:blipFill>
          </p:spPr>
          <p:txBody>
            <a:bodyPr/>
            <a:lstStyle/>
            <a:p>
              <a:endParaRPr lang="en-US"/>
            </a:p>
          </p:txBody>
        </p:sp>
        <p:grpSp>
          <p:nvGrpSpPr>
            <p:cNvPr id="65" name="Group 65"/>
            <p:cNvGrpSpPr/>
            <p:nvPr/>
          </p:nvGrpSpPr>
          <p:grpSpPr>
            <a:xfrm>
              <a:off x="0" y="3229631"/>
              <a:ext cx="10620561" cy="5708341"/>
              <a:chOff x="0" y="0"/>
              <a:chExt cx="11969699" cy="6433475"/>
            </a:xfrm>
          </p:grpSpPr>
          <p:sp>
            <p:nvSpPr>
              <p:cNvPr id="66" name="Freeform 66"/>
              <p:cNvSpPr/>
              <p:nvPr/>
            </p:nvSpPr>
            <p:spPr>
              <a:xfrm>
                <a:off x="31750" y="31750"/>
                <a:ext cx="11906200" cy="6369976"/>
              </a:xfrm>
              <a:custGeom>
                <a:avLst/>
                <a:gdLst/>
                <a:ahLst/>
                <a:cxnLst/>
                <a:rect l="l" t="t" r="r" b="b"/>
                <a:pathLst>
                  <a:path w="11906200" h="6369976">
                    <a:moveTo>
                      <a:pt x="11813489" y="6369976"/>
                    </a:moveTo>
                    <a:lnTo>
                      <a:pt x="92710" y="6369976"/>
                    </a:lnTo>
                    <a:cubicBezTo>
                      <a:pt x="41910" y="6369976"/>
                      <a:pt x="0" y="6328065"/>
                      <a:pt x="0" y="6277265"/>
                    </a:cubicBezTo>
                    <a:lnTo>
                      <a:pt x="0" y="92710"/>
                    </a:lnTo>
                    <a:cubicBezTo>
                      <a:pt x="0" y="41910"/>
                      <a:pt x="41910" y="0"/>
                      <a:pt x="92710" y="0"/>
                    </a:cubicBezTo>
                    <a:lnTo>
                      <a:pt x="11812219" y="0"/>
                    </a:lnTo>
                    <a:cubicBezTo>
                      <a:pt x="11863019" y="0"/>
                      <a:pt x="11904929" y="41910"/>
                      <a:pt x="11904929" y="92710"/>
                    </a:cubicBezTo>
                    <a:lnTo>
                      <a:pt x="11904929" y="6275996"/>
                    </a:lnTo>
                    <a:cubicBezTo>
                      <a:pt x="11906200" y="6328065"/>
                      <a:pt x="11864289" y="6369976"/>
                      <a:pt x="11813489" y="6369976"/>
                    </a:cubicBezTo>
                    <a:close/>
                  </a:path>
                </a:pathLst>
              </a:custGeom>
              <a:solidFill>
                <a:srgbClr val="FFFFFF"/>
              </a:solidFill>
            </p:spPr>
            <p:txBody>
              <a:bodyPr/>
              <a:lstStyle/>
              <a:p>
                <a:endParaRPr lang="en-US"/>
              </a:p>
            </p:txBody>
          </p:sp>
          <p:sp>
            <p:nvSpPr>
              <p:cNvPr id="67" name="Freeform 67"/>
              <p:cNvSpPr/>
              <p:nvPr/>
            </p:nvSpPr>
            <p:spPr>
              <a:xfrm>
                <a:off x="0" y="0"/>
                <a:ext cx="11969700" cy="6433476"/>
              </a:xfrm>
              <a:custGeom>
                <a:avLst/>
                <a:gdLst/>
                <a:ahLst/>
                <a:cxnLst/>
                <a:rect l="l" t="t" r="r" b="b"/>
                <a:pathLst>
                  <a:path w="11969700" h="6433476">
                    <a:moveTo>
                      <a:pt x="11845239" y="59690"/>
                    </a:moveTo>
                    <a:cubicBezTo>
                      <a:pt x="11880800" y="59690"/>
                      <a:pt x="11910009" y="88900"/>
                      <a:pt x="11910009" y="124460"/>
                    </a:cubicBezTo>
                    <a:lnTo>
                      <a:pt x="11910009" y="6309016"/>
                    </a:lnTo>
                    <a:cubicBezTo>
                      <a:pt x="11910009" y="6344576"/>
                      <a:pt x="11880800" y="6373785"/>
                      <a:pt x="11845239" y="6373785"/>
                    </a:cubicBezTo>
                    <a:lnTo>
                      <a:pt x="124460" y="6373785"/>
                    </a:lnTo>
                    <a:cubicBezTo>
                      <a:pt x="88900" y="6373785"/>
                      <a:pt x="59690" y="6344576"/>
                      <a:pt x="59690" y="6309016"/>
                    </a:cubicBezTo>
                    <a:lnTo>
                      <a:pt x="59690" y="124460"/>
                    </a:lnTo>
                    <a:cubicBezTo>
                      <a:pt x="59690" y="88900"/>
                      <a:pt x="88900" y="59690"/>
                      <a:pt x="124460" y="59690"/>
                    </a:cubicBezTo>
                    <a:lnTo>
                      <a:pt x="11845240" y="59690"/>
                    </a:lnTo>
                    <a:moveTo>
                      <a:pt x="11845240" y="0"/>
                    </a:moveTo>
                    <a:lnTo>
                      <a:pt x="124460" y="0"/>
                    </a:lnTo>
                    <a:cubicBezTo>
                      <a:pt x="55880" y="0"/>
                      <a:pt x="0" y="55880"/>
                      <a:pt x="0" y="124460"/>
                    </a:cubicBezTo>
                    <a:lnTo>
                      <a:pt x="0" y="6309016"/>
                    </a:lnTo>
                    <a:cubicBezTo>
                      <a:pt x="0" y="6377596"/>
                      <a:pt x="55880" y="6433476"/>
                      <a:pt x="124460" y="6433476"/>
                    </a:cubicBezTo>
                    <a:lnTo>
                      <a:pt x="11845240" y="6433476"/>
                    </a:lnTo>
                    <a:cubicBezTo>
                      <a:pt x="11913819" y="6433476"/>
                      <a:pt x="11969700" y="6377596"/>
                      <a:pt x="11969700" y="6309016"/>
                    </a:cubicBezTo>
                    <a:lnTo>
                      <a:pt x="11969700" y="124460"/>
                    </a:lnTo>
                    <a:cubicBezTo>
                      <a:pt x="11969700" y="55880"/>
                      <a:pt x="11913819" y="0"/>
                      <a:pt x="11845240" y="0"/>
                    </a:cubicBezTo>
                    <a:close/>
                  </a:path>
                </a:pathLst>
              </a:custGeom>
              <a:solidFill>
                <a:srgbClr val="292668"/>
              </a:solidFill>
            </p:spPr>
            <p:txBody>
              <a:bodyPr/>
              <a:lstStyle/>
              <a:p>
                <a:endParaRPr lang="en-US"/>
              </a:p>
            </p:txBody>
          </p:sp>
        </p:grpSp>
        <p:sp>
          <p:nvSpPr>
            <p:cNvPr id="68" name="TextBox 68"/>
            <p:cNvSpPr txBox="1"/>
            <p:nvPr/>
          </p:nvSpPr>
          <p:spPr>
            <a:xfrm>
              <a:off x="799032" y="4022381"/>
              <a:ext cx="9022496" cy="4263903"/>
            </a:xfrm>
            <a:prstGeom prst="rect">
              <a:avLst/>
            </a:prstGeom>
          </p:spPr>
          <p:txBody>
            <a:bodyPr lIns="0" tIns="0" rIns="0" bIns="0" rtlCol="0" anchor="t">
              <a:spAutoFit/>
            </a:bodyPr>
            <a:lstStyle/>
            <a:p>
              <a:pPr defTabSz="457200">
                <a:lnSpc>
                  <a:spcPts val="1750"/>
                </a:lnSpc>
              </a:pPr>
              <a:r>
                <a:rPr lang="en-US" sz="1400" spc="7">
                  <a:solidFill>
                    <a:srgbClr val="333333"/>
                  </a:solidFill>
                  <a:latin typeface="Roboto 1"/>
                </a:rPr>
                <a:t>We work year-round with eligible voters </a:t>
              </a:r>
            </a:p>
            <a:p>
              <a:pPr defTabSz="457200">
                <a:lnSpc>
                  <a:spcPts val="1750"/>
                </a:lnSpc>
              </a:pPr>
              <a:r>
                <a:rPr lang="en-US" sz="1400" spc="7">
                  <a:solidFill>
                    <a:srgbClr val="333333"/>
                  </a:solidFill>
                  <a:latin typeface="Roboto 1"/>
                </a:rPr>
                <a:t>who don’t have IDs. </a:t>
              </a:r>
            </a:p>
            <a:p>
              <a:pPr defTabSz="457200">
                <a:lnSpc>
                  <a:spcPts val="1750"/>
                </a:lnSpc>
              </a:pPr>
              <a:endParaRPr lang="en-US" sz="1400" spc="7">
                <a:solidFill>
                  <a:srgbClr val="333333"/>
                </a:solidFill>
                <a:latin typeface="Roboto 1"/>
              </a:endParaRPr>
            </a:p>
            <a:p>
              <a:pPr defTabSz="457200">
                <a:lnSpc>
                  <a:spcPts val="1750"/>
                </a:lnSpc>
              </a:pPr>
              <a:r>
                <a:rPr lang="en-US" sz="1400" spc="7">
                  <a:solidFill>
                    <a:srgbClr val="333333"/>
                  </a:solidFill>
                  <a:latin typeface="Roboto 1"/>
                </a:rPr>
                <a:t>We help voters get any ID they need </a:t>
              </a:r>
            </a:p>
            <a:p>
              <a:pPr defTabSz="457200">
                <a:lnSpc>
                  <a:spcPts val="1750"/>
                </a:lnSpc>
              </a:pPr>
              <a:r>
                <a:rPr lang="en-US" sz="1400" spc="7">
                  <a:solidFill>
                    <a:srgbClr val="333333"/>
                  </a:solidFill>
                  <a:latin typeface="Roboto 1"/>
                </a:rPr>
                <a:t>and deliver accurate information about </a:t>
              </a:r>
            </a:p>
            <a:p>
              <a:pPr defTabSz="457200">
                <a:lnSpc>
                  <a:spcPts val="1750"/>
                </a:lnSpc>
              </a:pPr>
              <a:r>
                <a:rPr lang="en-US" sz="1400" spc="7">
                  <a:solidFill>
                    <a:srgbClr val="333333"/>
                  </a:solidFill>
                  <a:latin typeface="Roboto 1"/>
                </a:rPr>
                <a:t>voter ID rules to communities across </a:t>
              </a:r>
            </a:p>
            <a:p>
              <a:pPr marL="0" lvl="1" defTabSz="457200">
                <a:lnSpc>
                  <a:spcPts val="1750"/>
                </a:lnSpc>
                <a:spcBef>
                  <a:spcPct val="0"/>
                </a:spcBef>
              </a:pPr>
              <a:r>
                <a:rPr lang="en-US" sz="1400" spc="7">
                  <a:solidFill>
                    <a:srgbClr val="333333"/>
                  </a:solidFill>
                  <a:latin typeface="Roboto 1"/>
                </a:rPr>
                <a:t>the country.</a:t>
              </a:r>
            </a:p>
          </p:txBody>
        </p:sp>
        <p:grpSp>
          <p:nvGrpSpPr>
            <p:cNvPr id="69" name="Group 69"/>
            <p:cNvGrpSpPr/>
            <p:nvPr/>
          </p:nvGrpSpPr>
          <p:grpSpPr>
            <a:xfrm>
              <a:off x="0" y="2271687"/>
              <a:ext cx="10620561" cy="1302807"/>
              <a:chOff x="0" y="0"/>
              <a:chExt cx="11969699" cy="1468303"/>
            </a:xfrm>
          </p:grpSpPr>
          <p:sp>
            <p:nvSpPr>
              <p:cNvPr id="70" name="Freeform 70"/>
              <p:cNvSpPr/>
              <p:nvPr/>
            </p:nvSpPr>
            <p:spPr>
              <a:xfrm>
                <a:off x="31750" y="31750"/>
                <a:ext cx="11906200" cy="1404803"/>
              </a:xfrm>
              <a:custGeom>
                <a:avLst/>
                <a:gdLst/>
                <a:ahLst/>
                <a:cxnLst/>
                <a:rect l="l" t="t" r="r" b="b"/>
                <a:pathLst>
                  <a:path w="11906200" h="1404803">
                    <a:moveTo>
                      <a:pt x="11813489" y="1404803"/>
                    </a:moveTo>
                    <a:lnTo>
                      <a:pt x="92710" y="1404803"/>
                    </a:lnTo>
                    <a:cubicBezTo>
                      <a:pt x="41910" y="1404803"/>
                      <a:pt x="0" y="1362893"/>
                      <a:pt x="0" y="1312093"/>
                    </a:cubicBezTo>
                    <a:lnTo>
                      <a:pt x="0" y="92710"/>
                    </a:lnTo>
                    <a:cubicBezTo>
                      <a:pt x="0" y="41910"/>
                      <a:pt x="41910" y="0"/>
                      <a:pt x="92710" y="0"/>
                    </a:cubicBezTo>
                    <a:lnTo>
                      <a:pt x="11812219" y="0"/>
                    </a:lnTo>
                    <a:cubicBezTo>
                      <a:pt x="11863019" y="0"/>
                      <a:pt x="11904929" y="41910"/>
                      <a:pt x="11904929" y="92710"/>
                    </a:cubicBezTo>
                    <a:lnTo>
                      <a:pt x="11904929" y="1310823"/>
                    </a:lnTo>
                    <a:cubicBezTo>
                      <a:pt x="11906200" y="1362893"/>
                      <a:pt x="11864289" y="1404803"/>
                      <a:pt x="11813489" y="1404803"/>
                    </a:cubicBezTo>
                    <a:close/>
                  </a:path>
                </a:pathLst>
              </a:custGeom>
              <a:solidFill>
                <a:srgbClr val="292668"/>
              </a:solidFill>
            </p:spPr>
            <p:txBody>
              <a:bodyPr/>
              <a:lstStyle/>
              <a:p>
                <a:endParaRPr lang="en-US"/>
              </a:p>
            </p:txBody>
          </p:sp>
          <p:sp>
            <p:nvSpPr>
              <p:cNvPr id="71" name="Freeform 71"/>
              <p:cNvSpPr/>
              <p:nvPr/>
            </p:nvSpPr>
            <p:spPr>
              <a:xfrm>
                <a:off x="0" y="0"/>
                <a:ext cx="11969700" cy="1468303"/>
              </a:xfrm>
              <a:custGeom>
                <a:avLst/>
                <a:gdLst/>
                <a:ahLst/>
                <a:cxnLst/>
                <a:rect l="l" t="t" r="r" b="b"/>
                <a:pathLst>
                  <a:path w="11969700" h="1468303">
                    <a:moveTo>
                      <a:pt x="11845239" y="59690"/>
                    </a:moveTo>
                    <a:cubicBezTo>
                      <a:pt x="11880800" y="59690"/>
                      <a:pt x="11910009" y="88900"/>
                      <a:pt x="11910009" y="124460"/>
                    </a:cubicBezTo>
                    <a:lnTo>
                      <a:pt x="11910009" y="1343843"/>
                    </a:lnTo>
                    <a:cubicBezTo>
                      <a:pt x="11910009" y="1379403"/>
                      <a:pt x="11880800" y="1408613"/>
                      <a:pt x="11845239" y="1408613"/>
                    </a:cubicBezTo>
                    <a:lnTo>
                      <a:pt x="124460" y="1408613"/>
                    </a:lnTo>
                    <a:cubicBezTo>
                      <a:pt x="88900" y="1408613"/>
                      <a:pt x="59690" y="1379403"/>
                      <a:pt x="59690" y="1343843"/>
                    </a:cubicBezTo>
                    <a:lnTo>
                      <a:pt x="59690" y="124460"/>
                    </a:lnTo>
                    <a:cubicBezTo>
                      <a:pt x="59690" y="88900"/>
                      <a:pt x="88900" y="59690"/>
                      <a:pt x="124460" y="59690"/>
                    </a:cubicBezTo>
                    <a:lnTo>
                      <a:pt x="11845240" y="59690"/>
                    </a:lnTo>
                    <a:moveTo>
                      <a:pt x="11845240" y="0"/>
                    </a:moveTo>
                    <a:lnTo>
                      <a:pt x="124460" y="0"/>
                    </a:lnTo>
                    <a:cubicBezTo>
                      <a:pt x="55880" y="0"/>
                      <a:pt x="0" y="55880"/>
                      <a:pt x="0" y="124460"/>
                    </a:cubicBezTo>
                    <a:lnTo>
                      <a:pt x="0" y="1343843"/>
                    </a:lnTo>
                    <a:cubicBezTo>
                      <a:pt x="0" y="1412423"/>
                      <a:pt x="55880" y="1468303"/>
                      <a:pt x="124460" y="1468303"/>
                    </a:cubicBezTo>
                    <a:lnTo>
                      <a:pt x="11845240" y="1468303"/>
                    </a:lnTo>
                    <a:cubicBezTo>
                      <a:pt x="11913819" y="1468303"/>
                      <a:pt x="11969700" y="1412423"/>
                      <a:pt x="11969700" y="1343843"/>
                    </a:cubicBezTo>
                    <a:lnTo>
                      <a:pt x="11969700" y="124460"/>
                    </a:lnTo>
                    <a:cubicBezTo>
                      <a:pt x="11969700" y="55880"/>
                      <a:pt x="11913819" y="0"/>
                      <a:pt x="11845240" y="0"/>
                    </a:cubicBezTo>
                    <a:close/>
                  </a:path>
                </a:pathLst>
              </a:custGeom>
              <a:solidFill>
                <a:srgbClr val="292668"/>
              </a:solidFill>
            </p:spPr>
            <p:txBody>
              <a:bodyPr/>
              <a:lstStyle/>
              <a:p>
                <a:endParaRPr lang="en-US"/>
              </a:p>
            </p:txBody>
          </p:sp>
        </p:grpSp>
        <p:sp>
          <p:nvSpPr>
            <p:cNvPr id="72" name="TextBox 72"/>
            <p:cNvSpPr txBox="1"/>
            <p:nvPr/>
          </p:nvSpPr>
          <p:spPr>
            <a:xfrm>
              <a:off x="1588424" y="2590986"/>
              <a:ext cx="7443712" cy="683947"/>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WORKING NATIONWIDE</a:t>
              </a:r>
            </a:p>
          </p:txBody>
        </p:sp>
        <p:grpSp>
          <p:nvGrpSpPr>
            <p:cNvPr id="73" name="Group 73"/>
            <p:cNvGrpSpPr/>
            <p:nvPr/>
          </p:nvGrpSpPr>
          <p:grpSpPr>
            <a:xfrm>
              <a:off x="11182836" y="957944"/>
              <a:ext cx="9997654" cy="3585430"/>
              <a:chOff x="0" y="0"/>
              <a:chExt cx="11267664" cy="4040890"/>
            </a:xfrm>
          </p:grpSpPr>
          <p:sp>
            <p:nvSpPr>
              <p:cNvPr id="74" name="Freeform 74"/>
              <p:cNvSpPr/>
              <p:nvPr/>
            </p:nvSpPr>
            <p:spPr>
              <a:xfrm>
                <a:off x="31750" y="31750"/>
                <a:ext cx="11204164" cy="3977390"/>
              </a:xfrm>
              <a:custGeom>
                <a:avLst/>
                <a:gdLst/>
                <a:ahLst/>
                <a:cxnLst/>
                <a:rect l="l" t="t" r="r" b="b"/>
                <a:pathLst>
                  <a:path w="11204164" h="3977390">
                    <a:moveTo>
                      <a:pt x="11111454" y="3977390"/>
                    </a:moveTo>
                    <a:lnTo>
                      <a:pt x="92710" y="3977390"/>
                    </a:lnTo>
                    <a:cubicBezTo>
                      <a:pt x="41910" y="3977390"/>
                      <a:pt x="0" y="3935480"/>
                      <a:pt x="0" y="3884680"/>
                    </a:cubicBezTo>
                    <a:lnTo>
                      <a:pt x="0" y="92710"/>
                    </a:lnTo>
                    <a:cubicBezTo>
                      <a:pt x="0" y="41910"/>
                      <a:pt x="41910" y="0"/>
                      <a:pt x="92710" y="0"/>
                    </a:cubicBezTo>
                    <a:lnTo>
                      <a:pt x="11110184" y="0"/>
                    </a:lnTo>
                    <a:cubicBezTo>
                      <a:pt x="11160984" y="0"/>
                      <a:pt x="11202894" y="41910"/>
                      <a:pt x="11202894" y="92710"/>
                    </a:cubicBezTo>
                    <a:lnTo>
                      <a:pt x="11202894" y="3883410"/>
                    </a:lnTo>
                    <a:cubicBezTo>
                      <a:pt x="11204164" y="3935480"/>
                      <a:pt x="11162254" y="3977390"/>
                      <a:pt x="11111454" y="3977390"/>
                    </a:cubicBezTo>
                    <a:close/>
                  </a:path>
                </a:pathLst>
              </a:custGeom>
              <a:solidFill>
                <a:srgbClr val="FFFFFF"/>
              </a:solidFill>
            </p:spPr>
            <p:txBody>
              <a:bodyPr/>
              <a:lstStyle/>
              <a:p>
                <a:endParaRPr lang="en-US"/>
              </a:p>
            </p:txBody>
          </p:sp>
          <p:sp>
            <p:nvSpPr>
              <p:cNvPr id="75" name="Freeform 75"/>
              <p:cNvSpPr/>
              <p:nvPr/>
            </p:nvSpPr>
            <p:spPr>
              <a:xfrm>
                <a:off x="0" y="0"/>
                <a:ext cx="11267664" cy="4040890"/>
              </a:xfrm>
              <a:custGeom>
                <a:avLst/>
                <a:gdLst/>
                <a:ahLst/>
                <a:cxnLst/>
                <a:rect l="l" t="t" r="r" b="b"/>
                <a:pathLst>
                  <a:path w="11267664" h="4040890">
                    <a:moveTo>
                      <a:pt x="11143204" y="59690"/>
                    </a:moveTo>
                    <a:cubicBezTo>
                      <a:pt x="11178764" y="59690"/>
                      <a:pt x="11207974" y="88900"/>
                      <a:pt x="11207974" y="124460"/>
                    </a:cubicBezTo>
                    <a:lnTo>
                      <a:pt x="11207974" y="3916430"/>
                    </a:lnTo>
                    <a:cubicBezTo>
                      <a:pt x="11207974" y="3951990"/>
                      <a:pt x="11178764" y="3981200"/>
                      <a:pt x="11143204" y="3981200"/>
                    </a:cubicBezTo>
                    <a:lnTo>
                      <a:pt x="124460" y="3981200"/>
                    </a:lnTo>
                    <a:cubicBezTo>
                      <a:pt x="88900" y="3981200"/>
                      <a:pt x="59690" y="3951990"/>
                      <a:pt x="59690" y="3916430"/>
                    </a:cubicBezTo>
                    <a:lnTo>
                      <a:pt x="59690" y="124460"/>
                    </a:lnTo>
                    <a:cubicBezTo>
                      <a:pt x="59690" y="88900"/>
                      <a:pt x="88900" y="59690"/>
                      <a:pt x="124460" y="59690"/>
                    </a:cubicBezTo>
                    <a:lnTo>
                      <a:pt x="11143204" y="59690"/>
                    </a:lnTo>
                    <a:moveTo>
                      <a:pt x="11143204" y="0"/>
                    </a:moveTo>
                    <a:lnTo>
                      <a:pt x="124460" y="0"/>
                    </a:lnTo>
                    <a:cubicBezTo>
                      <a:pt x="55880" y="0"/>
                      <a:pt x="0" y="55880"/>
                      <a:pt x="0" y="124460"/>
                    </a:cubicBezTo>
                    <a:lnTo>
                      <a:pt x="0" y="3916430"/>
                    </a:lnTo>
                    <a:cubicBezTo>
                      <a:pt x="0" y="3985010"/>
                      <a:pt x="55880" y="4040890"/>
                      <a:pt x="124460" y="4040890"/>
                    </a:cubicBezTo>
                    <a:lnTo>
                      <a:pt x="11143204" y="4040890"/>
                    </a:lnTo>
                    <a:cubicBezTo>
                      <a:pt x="11211784" y="4040890"/>
                      <a:pt x="11267664" y="3985010"/>
                      <a:pt x="11267664" y="3916430"/>
                    </a:cubicBezTo>
                    <a:lnTo>
                      <a:pt x="11267664" y="124460"/>
                    </a:lnTo>
                    <a:cubicBezTo>
                      <a:pt x="11267664" y="55880"/>
                      <a:pt x="11211784" y="0"/>
                      <a:pt x="11143204" y="0"/>
                    </a:cubicBezTo>
                    <a:close/>
                  </a:path>
                </a:pathLst>
              </a:custGeom>
              <a:solidFill>
                <a:srgbClr val="292668"/>
              </a:solidFill>
            </p:spPr>
            <p:txBody>
              <a:bodyPr/>
              <a:lstStyle/>
              <a:p>
                <a:endParaRPr lang="en-US"/>
              </a:p>
            </p:txBody>
          </p:sp>
        </p:grpSp>
        <p:sp>
          <p:nvSpPr>
            <p:cNvPr id="76" name="TextBox 76"/>
            <p:cNvSpPr txBox="1"/>
            <p:nvPr/>
          </p:nvSpPr>
          <p:spPr>
            <a:xfrm>
              <a:off x="11818416" y="1663341"/>
              <a:ext cx="8726493" cy="2417245"/>
            </a:xfrm>
            <a:prstGeom prst="rect">
              <a:avLst/>
            </a:prstGeom>
          </p:spPr>
          <p:txBody>
            <a:bodyPr lIns="0" tIns="0" rIns="0" bIns="0" rtlCol="0" anchor="t">
              <a:spAutoFit/>
            </a:bodyPr>
            <a:lstStyle/>
            <a:p>
              <a:pPr marL="0" lvl="1" defTabSz="457200">
                <a:lnSpc>
                  <a:spcPts val="1750"/>
                </a:lnSpc>
                <a:spcBef>
                  <a:spcPct val="0"/>
                </a:spcBef>
              </a:pPr>
              <a:r>
                <a:rPr lang="en-US" sz="1400" spc="7">
                  <a:solidFill>
                    <a:srgbClr val="292668"/>
                  </a:solidFill>
                  <a:latin typeface="Roboto 1"/>
                </a:rPr>
                <a:t>VoteRiders was founded in 2012 as a response to an increase in voter ID laws. We work to provide clear information and direct help to all voters. </a:t>
              </a:r>
            </a:p>
          </p:txBody>
        </p:sp>
        <p:grpSp>
          <p:nvGrpSpPr>
            <p:cNvPr id="77" name="Group 77"/>
            <p:cNvGrpSpPr/>
            <p:nvPr/>
          </p:nvGrpSpPr>
          <p:grpSpPr>
            <a:xfrm>
              <a:off x="11182836" y="0"/>
              <a:ext cx="9997654" cy="1302807"/>
              <a:chOff x="0" y="0"/>
              <a:chExt cx="11267664" cy="1468303"/>
            </a:xfrm>
          </p:grpSpPr>
          <p:sp>
            <p:nvSpPr>
              <p:cNvPr id="78" name="Freeform 78"/>
              <p:cNvSpPr/>
              <p:nvPr/>
            </p:nvSpPr>
            <p:spPr>
              <a:xfrm>
                <a:off x="31750" y="31750"/>
                <a:ext cx="11204164" cy="1404803"/>
              </a:xfrm>
              <a:custGeom>
                <a:avLst/>
                <a:gdLst/>
                <a:ahLst/>
                <a:cxnLst/>
                <a:rect l="l" t="t" r="r" b="b"/>
                <a:pathLst>
                  <a:path w="11204164" h="1404803">
                    <a:moveTo>
                      <a:pt x="11111454" y="1404803"/>
                    </a:moveTo>
                    <a:lnTo>
                      <a:pt x="92710" y="1404803"/>
                    </a:lnTo>
                    <a:cubicBezTo>
                      <a:pt x="41910" y="1404803"/>
                      <a:pt x="0" y="1362893"/>
                      <a:pt x="0" y="1312093"/>
                    </a:cubicBezTo>
                    <a:lnTo>
                      <a:pt x="0" y="92710"/>
                    </a:lnTo>
                    <a:cubicBezTo>
                      <a:pt x="0" y="41910"/>
                      <a:pt x="41910" y="0"/>
                      <a:pt x="92710" y="0"/>
                    </a:cubicBezTo>
                    <a:lnTo>
                      <a:pt x="11110184" y="0"/>
                    </a:lnTo>
                    <a:cubicBezTo>
                      <a:pt x="11160984" y="0"/>
                      <a:pt x="11202894" y="41910"/>
                      <a:pt x="11202894" y="92710"/>
                    </a:cubicBezTo>
                    <a:lnTo>
                      <a:pt x="11202894" y="1310823"/>
                    </a:lnTo>
                    <a:cubicBezTo>
                      <a:pt x="11204164" y="1362893"/>
                      <a:pt x="11162254" y="1404803"/>
                      <a:pt x="11111454" y="1404803"/>
                    </a:cubicBezTo>
                    <a:close/>
                  </a:path>
                </a:pathLst>
              </a:custGeom>
              <a:solidFill>
                <a:srgbClr val="292668"/>
              </a:solidFill>
            </p:spPr>
            <p:txBody>
              <a:bodyPr/>
              <a:lstStyle/>
              <a:p>
                <a:endParaRPr lang="en-US"/>
              </a:p>
            </p:txBody>
          </p:sp>
          <p:sp>
            <p:nvSpPr>
              <p:cNvPr id="79" name="Freeform 79"/>
              <p:cNvSpPr/>
              <p:nvPr/>
            </p:nvSpPr>
            <p:spPr>
              <a:xfrm>
                <a:off x="0" y="0"/>
                <a:ext cx="11267664" cy="1468303"/>
              </a:xfrm>
              <a:custGeom>
                <a:avLst/>
                <a:gdLst/>
                <a:ahLst/>
                <a:cxnLst/>
                <a:rect l="l" t="t" r="r" b="b"/>
                <a:pathLst>
                  <a:path w="11267664" h="1468303">
                    <a:moveTo>
                      <a:pt x="11143204" y="59690"/>
                    </a:moveTo>
                    <a:cubicBezTo>
                      <a:pt x="11178764" y="59690"/>
                      <a:pt x="11207974" y="88900"/>
                      <a:pt x="11207974" y="124460"/>
                    </a:cubicBezTo>
                    <a:lnTo>
                      <a:pt x="11207974" y="1343843"/>
                    </a:lnTo>
                    <a:cubicBezTo>
                      <a:pt x="11207974" y="1379403"/>
                      <a:pt x="11178764" y="1408613"/>
                      <a:pt x="11143204" y="1408613"/>
                    </a:cubicBezTo>
                    <a:lnTo>
                      <a:pt x="124460" y="1408613"/>
                    </a:lnTo>
                    <a:cubicBezTo>
                      <a:pt x="88900" y="1408613"/>
                      <a:pt x="59690" y="1379403"/>
                      <a:pt x="59690" y="1343843"/>
                    </a:cubicBezTo>
                    <a:lnTo>
                      <a:pt x="59690" y="124460"/>
                    </a:lnTo>
                    <a:cubicBezTo>
                      <a:pt x="59690" y="88900"/>
                      <a:pt x="88900" y="59690"/>
                      <a:pt x="124460" y="59690"/>
                    </a:cubicBezTo>
                    <a:lnTo>
                      <a:pt x="11143204" y="59690"/>
                    </a:lnTo>
                    <a:moveTo>
                      <a:pt x="11143204" y="0"/>
                    </a:moveTo>
                    <a:lnTo>
                      <a:pt x="124460" y="0"/>
                    </a:lnTo>
                    <a:cubicBezTo>
                      <a:pt x="55880" y="0"/>
                      <a:pt x="0" y="55880"/>
                      <a:pt x="0" y="124460"/>
                    </a:cubicBezTo>
                    <a:lnTo>
                      <a:pt x="0" y="1343843"/>
                    </a:lnTo>
                    <a:cubicBezTo>
                      <a:pt x="0" y="1412423"/>
                      <a:pt x="55880" y="1468303"/>
                      <a:pt x="124460" y="1468303"/>
                    </a:cubicBezTo>
                    <a:lnTo>
                      <a:pt x="11143204" y="1468303"/>
                    </a:lnTo>
                    <a:cubicBezTo>
                      <a:pt x="11211784" y="1468303"/>
                      <a:pt x="11267664" y="1412423"/>
                      <a:pt x="11267664" y="1343843"/>
                    </a:cubicBezTo>
                    <a:lnTo>
                      <a:pt x="11267664" y="124460"/>
                    </a:lnTo>
                    <a:cubicBezTo>
                      <a:pt x="11267664" y="55880"/>
                      <a:pt x="11211784" y="0"/>
                      <a:pt x="11143204" y="0"/>
                    </a:cubicBezTo>
                    <a:close/>
                  </a:path>
                </a:pathLst>
              </a:custGeom>
              <a:solidFill>
                <a:srgbClr val="292668"/>
              </a:solidFill>
            </p:spPr>
            <p:txBody>
              <a:bodyPr/>
              <a:lstStyle/>
              <a:p>
                <a:endParaRPr lang="en-US"/>
              </a:p>
            </p:txBody>
          </p:sp>
        </p:grpSp>
        <p:sp>
          <p:nvSpPr>
            <p:cNvPr id="80" name="TextBox 80"/>
            <p:cNvSpPr txBox="1"/>
            <p:nvPr/>
          </p:nvSpPr>
          <p:spPr>
            <a:xfrm>
              <a:off x="12011128" y="319299"/>
              <a:ext cx="8341069" cy="683947"/>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12 YEARS ON THE GROUND </a:t>
              </a:r>
            </a:p>
          </p:txBody>
        </p:sp>
        <p:grpSp>
          <p:nvGrpSpPr>
            <p:cNvPr id="81" name="Group 81"/>
            <p:cNvGrpSpPr/>
            <p:nvPr/>
          </p:nvGrpSpPr>
          <p:grpSpPr>
            <a:xfrm>
              <a:off x="11182836" y="5990973"/>
              <a:ext cx="9997654" cy="2946999"/>
              <a:chOff x="0" y="0"/>
              <a:chExt cx="11267664" cy="3321358"/>
            </a:xfrm>
          </p:grpSpPr>
          <p:sp>
            <p:nvSpPr>
              <p:cNvPr id="82" name="Freeform 82"/>
              <p:cNvSpPr/>
              <p:nvPr/>
            </p:nvSpPr>
            <p:spPr>
              <a:xfrm>
                <a:off x="31750" y="31750"/>
                <a:ext cx="11204164" cy="3257858"/>
              </a:xfrm>
              <a:custGeom>
                <a:avLst/>
                <a:gdLst/>
                <a:ahLst/>
                <a:cxnLst/>
                <a:rect l="l" t="t" r="r" b="b"/>
                <a:pathLst>
                  <a:path w="11204164" h="3257858">
                    <a:moveTo>
                      <a:pt x="11111454" y="3257858"/>
                    </a:moveTo>
                    <a:lnTo>
                      <a:pt x="92710" y="3257858"/>
                    </a:lnTo>
                    <a:cubicBezTo>
                      <a:pt x="41910" y="3257858"/>
                      <a:pt x="0" y="3215948"/>
                      <a:pt x="0" y="3165148"/>
                    </a:cubicBezTo>
                    <a:lnTo>
                      <a:pt x="0" y="92710"/>
                    </a:lnTo>
                    <a:cubicBezTo>
                      <a:pt x="0" y="41910"/>
                      <a:pt x="41910" y="0"/>
                      <a:pt x="92710" y="0"/>
                    </a:cubicBezTo>
                    <a:lnTo>
                      <a:pt x="11110184" y="0"/>
                    </a:lnTo>
                    <a:cubicBezTo>
                      <a:pt x="11160984" y="0"/>
                      <a:pt x="11202894" y="41910"/>
                      <a:pt x="11202894" y="92710"/>
                    </a:cubicBezTo>
                    <a:lnTo>
                      <a:pt x="11202894" y="3163878"/>
                    </a:lnTo>
                    <a:cubicBezTo>
                      <a:pt x="11204164" y="3215948"/>
                      <a:pt x="11162254" y="3257858"/>
                      <a:pt x="11111454" y="3257858"/>
                    </a:cubicBezTo>
                    <a:close/>
                  </a:path>
                </a:pathLst>
              </a:custGeom>
              <a:solidFill>
                <a:srgbClr val="FFFFFF"/>
              </a:solidFill>
            </p:spPr>
            <p:txBody>
              <a:bodyPr/>
              <a:lstStyle/>
              <a:p>
                <a:endParaRPr lang="en-US"/>
              </a:p>
            </p:txBody>
          </p:sp>
          <p:sp>
            <p:nvSpPr>
              <p:cNvPr id="83" name="Freeform 83"/>
              <p:cNvSpPr/>
              <p:nvPr/>
            </p:nvSpPr>
            <p:spPr>
              <a:xfrm>
                <a:off x="0" y="0"/>
                <a:ext cx="11267664" cy="3321358"/>
              </a:xfrm>
              <a:custGeom>
                <a:avLst/>
                <a:gdLst/>
                <a:ahLst/>
                <a:cxnLst/>
                <a:rect l="l" t="t" r="r" b="b"/>
                <a:pathLst>
                  <a:path w="11267664" h="3321358">
                    <a:moveTo>
                      <a:pt x="11143204" y="59690"/>
                    </a:moveTo>
                    <a:cubicBezTo>
                      <a:pt x="11178764" y="59690"/>
                      <a:pt x="11207974" y="88900"/>
                      <a:pt x="11207974" y="124460"/>
                    </a:cubicBezTo>
                    <a:lnTo>
                      <a:pt x="11207974" y="3196898"/>
                    </a:lnTo>
                    <a:cubicBezTo>
                      <a:pt x="11207974" y="3232458"/>
                      <a:pt x="11178764" y="3261668"/>
                      <a:pt x="11143204" y="3261668"/>
                    </a:cubicBezTo>
                    <a:lnTo>
                      <a:pt x="124460" y="3261668"/>
                    </a:lnTo>
                    <a:cubicBezTo>
                      <a:pt x="88900" y="3261668"/>
                      <a:pt x="59690" y="3232458"/>
                      <a:pt x="59690" y="3196898"/>
                    </a:cubicBezTo>
                    <a:lnTo>
                      <a:pt x="59690" y="124460"/>
                    </a:lnTo>
                    <a:cubicBezTo>
                      <a:pt x="59690" y="88900"/>
                      <a:pt x="88900" y="59690"/>
                      <a:pt x="124460" y="59690"/>
                    </a:cubicBezTo>
                    <a:lnTo>
                      <a:pt x="11143204" y="59690"/>
                    </a:lnTo>
                    <a:moveTo>
                      <a:pt x="11143204" y="0"/>
                    </a:moveTo>
                    <a:lnTo>
                      <a:pt x="124460" y="0"/>
                    </a:lnTo>
                    <a:cubicBezTo>
                      <a:pt x="55880" y="0"/>
                      <a:pt x="0" y="55880"/>
                      <a:pt x="0" y="124460"/>
                    </a:cubicBezTo>
                    <a:lnTo>
                      <a:pt x="0" y="3196898"/>
                    </a:lnTo>
                    <a:cubicBezTo>
                      <a:pt x="0" y="3265478"/>
                      <a:pt x="55880" y="3321358"/>
                      <a:pt x="124460" y="3321358"/>
                    </a:cubicBezTo>
                    <a:lnTo>
                      <a:pt x="11143204" y="3321358"/>
                    </a:lnTo>
                    <a:cubicBezTo>
                      <a:pt x="11211784" y="3321358"/>
                      <a:pt x="11267664" y="3265478"/>
                      <a:pt x="11267664" y="3196898"/>
                    </a:cubicBezTo>
                    <a:lnTo>
                      <a:pt x="11267664" y="124460"/>
                    </a:lnTo>
                    <a:cubicBezTo>
                      <a:pt x="11267664" y="55880"/>
                      <a:pt x="11211784" y="0"/>
                      <a:pt x="11143204" y="0"/>
                    </a:cubicBezTo>
                    <a:close/>
                  </a:path>
                </a:pathLst>
              </a:custGeom>
              <a:solidFill>
                <a:srgbClr val="292668"/>
              </a:solidFill>
            </p:spPr>
            <p:txBody>
              <a:bodyPr/>
              <a:lstStyle/>
              <a:p>
                <a:endParaRPr lang="en-US"/>
              </a:p>
            </p:txBody>
          </p:sp>
        </p:grpSp>
        <p:sp>
          <p:nvSpPr>
            <p:cNvPr id="84" name="TextBox 84"/>
            <p:cNvSpPr txBox="1"/>
            <p:nvPr/>
          </p:nvSpPr>
          <p:spPr>
            <a:xfrm>
              <a:off x="11818416" y="6696370"/>
              <a:ext cx="8726493" cy="1801690"/>
            </a:xfrm>
            <a:prstGeom prst="rect">
              <a:avLst/>
            </a:prstGeom>
          </p:spPr>
          <p:txBody>
            <a:bodyPr lIns="0" tIns="0" rIns="0" bIns="0" rtlCol="0" anchor="t">
              <a:spAutoFit/>
            </a:bodyPr>
            <a:lstStyle/>
            <a:p>
              <a:pPr marL="0" lvl="1" defTabSz="457200">
                <a:lnSpc>
                  <a:spcPts val="1750"/>
                </a:lnSpc>
                <a:spcBef>
                  <a:spcPct val="0"/>
                </a:spcBef>
              </a:pPr>
              <a:r>
                <a:rPr lang="en-US" sz="1400" spc="7">
                  <a:solidFill>
                    <a:srgbClr val="292668"/>
                  </a:solidFill>
                  <a:latin typeface="Roboto 1"/>
                </a:rPr>
                <a:t>We are committed to ensuring that every eligible American is able to exercise their freedom to vote.</a:t>
              </a:r>
            </a:p>
          </p:txBody>
        </p:sp>
        <p:grpSp>
          <p:nvGrpSpPr>
            <p:cNvPr id="85" name="Group 85"/>
            <p:cNvGrpSpPr/>
            <p:nvPr/>
          </p:nvGrpSpPr>
          <p:grpSpPr>
            <a:xfrm>
              <a:off x="11182836" y="5033029"/>
              <a:ext cx="9997654" cy="1302807"/>
              <a:chOff x="0" y="0"/>
              <a:chExt cx="11267664" cy="1468303"/>
            </a:xfrm>
          </p:grpSpPr>
          <p:sp>
            <p:nvSpPr>
              <p:cNvPr id="86" name="Freeform 86"/>
              <p:cNvSpPr/>
              <p:nvPr/>
            </p:nvSpPr>
            <p:spPr>
              <a:xfrm>
                <a:off x="31750" y="31750"/>
                <a:ext cx="11204164" cy="1404803"/>
              </a:xfrm>
              <a:custGeom>
                <a:avLst/>
                <a:gdLst/>
                <a:ahLst/>
                <a:cxnLst/>
                <a:rect l="l" t="t" r="r" b="b"/>
                <a:pathLst>
                  <a:path w="11204164" h="1404803">
                    <a:moveTo>
                      <a:pt x="11111454" y="1404803"/>
                    </a:moveTo>
                    <a:lnTo>
                      <a:pt x="92710" y="1404803"/>
                    </a:lnTo>
                    <a:cubicBezTo>
                      <a:pt x="41910" y="1404803"/>
                      <a:pt x="0" y="1362893"/>
                      <a:pt x="0" y="1312093"/>
                    </a:cubicBezTo>
                    <a:lnTo>
                      <a:pt x="0" y="92710"/>
                    </a:lnTo>
                    <a:cubicBezTo>
                      <a:pt x="0" y="41910"/>
                      <a:pt x="41910" y="0"/>
                      <a:pt x="92710" y="0"/>
                    </a:cubicBezTo>
                    <a:lnTo>
                      <a:pt x="11110184" y="0"/>
                    </a:lnTo>
                    <a:cubicBezTo>
                      <a:pt x="11160984" y="0"/>
                      <a:pt x="11202894" y="41910"/>
                      <a:pt x="11202894" y="92710"/>
                    </a:cubicBezTo>
                    <a:lnTo>
                      <a:pt x="11202894" y="1310823"/>
                    </a:lnTo>
                    <a:cubicBezTo>
                      <a:pt x="11204164" y="1362893"/>
                      <a:pt x="11162254" y="1404803"/>
                      <a:pt x="11111454" y="1404803"/>
                    </a:cubicBezTo>
                    <a:close/>
                  </a:path>
                </a:pathLst>
              </a:custGeom>
              <a:solidFill>
                <a:srgbClr val="292668"/>
              </a:solidFill>
            </p:spPr>
            <p:txBody>
              <a:bodyPr/>
              <a:lstStyle/>
              <a:p>
                <a:endParaRPr lang="en-US"/>
              </a:p>
            </p:txBody>
          </p:sp>
          <p:sp>
            <p:nvSpPr>
              <p:cNvPr id="87" name="Freeform 87"/>
              <p:cNvSpPr/>
              <p:nvPr/>
            </p:nvSpPr>
            <p:spPr>
              <a:xfrm>
                <a:off x="0" y="0"/>
                <a:ext cx="11267664" cy="1468303"/>
              </a:xfrm>
              <a:custGeom>
                <a:avLst/>
                <a:gdLst/>
                <a:ahLst/>
                <a:cxnLst/>
                <a:rect l="l" t="t" r="r" b="b"/>
                <a:pathLst>
                  <a:path w="11267664" h="1468303">
                    <a:moveTo>
                      <a:pt x="11143204" y="59690"/>
                    </a:moveTo>
                    <a:cubicBezTo>
                      <a:pt x="11178764" y="59690"/>
                      <a:pt x="11207974" y="88900"/>
                      <a:pt x="11207974" y="124460"/>
                    </a:cubicBezTo>
                    <a:lnTo>
                      <a:pt x="11207974" y="1343843"/>
                    </a:lnTo>
                    <a:cubicBezTo>
                      <a:pt x="11207974" y="1379403"/>
                      <a:pt x="11178764" y="1408613"/>
                      <a:pt x="11143204" y="1408613"/>
                    </a:cubicBezTo>
                    <a:lnTo>
                      <a:pt x="124460" y="1408613"/>
                    </a:lnTo>
                    <a:cubicBezTo>
                      <a:pt x="88900" y="1408613"/>
                      <a:pt x="59690" y="1379403"/>
                      <a:pt x="59690" y="1343843"/>
                    </a:cubicBezTo>
                    <a:lnTo>
                      <a:pt x="59690" y="124460"/>
                    </a:lnTo>
                    <a:cubicBezTo>
                      <a:pt x="59690" y="88900"/>
                      <a:pt x="88900" y="59690"/>
                      <a:pt x="124460" y="59690"/>
                    </a:cubicBezTo>
                    <a:lnTo>
                      <a:pt x="11143204" y="59690"/>
                    </a:lnTo>
                    <a:moveTo>
                      <a:pt x="11143204" y="0"/>
                    </a:moveTo>
                    <a:lnTo>
                      <a:pt x="124460" y="0"/>
                    </a:lnTo>
                    <a:cubicBezTo>
                      <a:pt x="55880" y="0"/>
                      <a:pt x="0" y="55880"/>
                      <a:pt x="0" y="124460"/>
                    </a:cubicBezTo>
                    <a:lnTo>
                      <a:pt x="0" y="1343843"/>
                    </a:lnTo>
                    <a:cubicBezTo>
                      <a:pt x="0" y="1412423"/>
                      <a:pt x="55880" y="1468303"/>
                      <a:pt x="124460" y="1468303"/>
                    </a:cubicBezTo>
                    <a:lnTo>
                      <a:pt x="11143204" y="1468303"/>
                    </a:lnTo>
                    <a:cubicBezTo>
                      <a:pt x="11211784" y="1468303"/>
                      <a:pt x="11267664" y="1412423"/>
                      <a:pt x="11267664" y="1343843"/>
                    </a:cubicBezTo>
                    <a:lnTo>
                      <a:pt x="11267664" y="124460"/>
                    </a:lnTo>
                    <a:cubicBezTo>
                      <a:pt x="11267664" y="55880"/>
                      <a:pt x="11211784" y="0"/>
                      <a:pt x="11143204" y="0"/>
                    </a:cubicBezTo>
                    <a:close/>
                  </a:path>
                </a:pathLst>
              </a:custGeom>
              <a:solidFill>
                <a:srgbClr val="292668"/>
              </a:solidFill>
            </p:spPr>
            <p:txBody>
              <a:bodyPr/>
              <a:lstStyle/>
              <a:p>
                <a:endParaRPr lang="en-US"/>
              </a:p>
            </p:txBody>
          </p:sp>
        </p:grpSp>
        <p:sp>
          <p:nvSpPr>
            <p:cNvPr id="88" name="TextBox 88"/>
            <p:cNvSpPr txBox="1"/>
            <p:nvPr/>
          </p:nvSpPr>
          <p:spPr>
            <a:xfrm>
              <a:off x="12011128" y="5352327"/>
              <a:ext cx="8341069" cy="683947"/>
            </a:xfrm>
            <a:prstGeom prst="rect">
              <a:avLst/>
            </a:prstGeom>
          </p:spPr>
          <p:txBody>
            <a:bodyPr lIns="0" tIns="0" rIns="0" bIns="0" rtlCol="0" anchor="t">
              <a:spAutoFit/>
            </a:bodyPr>
            <a:lstStyle/>
            <a:p>
              <a:pPr algn="ctr" defTabSz="457200">
                <a:lnSpc>
                  <a:spcPts val="1980"/>
                </a:lnSpc>
              </a:pPr>
              <a:r>
                <a:rPr lang="en-US">
                  <a:solidFill>
                    <a:srgbClr val="FFFFFF"/>
                  </a:solidFill>
                  <a:latin typeface="Roboto Condensed"/>
                </a:rPr>
                <a:t>NON-PARTISAN MISSION</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3577709" y="523345"/>
            <a:ext cx="5566291" cy="5463204"/>
            <a:chOff x="0" y="0"/>
            <a:chExt cx="2932038" cy="2877737"/>
          </a:xfrm>
        </p:grpSpPr>
        <p:sp>
          <p:nvSpPr>
            <p:cNvPr id="3" name="Freeform 3"/>
            <p:cNvSpPr/>
            <p:nvPr/>
          </p:nvSpPr>
          <p:spPr>
            <a:xfrm>
              <a:off x="0" y="0"/>
              <a:ext cx="2932038" cy="2877737"/>
            </a:xfrm>
            <a:custGeom>
              <a:avLst/>
              <a:gdLst/>
              <a:ahLst/>
              <a:cxnLst/>
              <a:rect l="l" t="t" r="r" b="b"/>
              <a:pathLst>
                <a:path w="2932038" h="2877737">
                  <a:moveTo>
                    <a:pt x="0" y="0"/>
                  </a:moveTo>
                  <a:lnTo>
                    <a:pt x="2932038" y="0"/>
                  </a:lnTo>
                  <a:lnTo>
                    <a:pt x="2932038" y="2877737"/>
                  </a:lnTo>
                  <a:lnTo>
                    <a:pt x="0" y="2877737"/>
                  </a:lnTo>
                  <a:close/>
                </a:path>
              </a:pathLst>
            </a:custGeom>
            <a:solidFill>
              <a:srgbClr val="7A60AA"/>
            </a:solidFill>
          </p:spPr>
          <p:txBody>
            <a:bodyPr/>
            <a:lstStyle/>
            <a:p>
              <a:endParaRPr lang="en-US"/>
            </a:p>
          </p:txBody>
        </p:sp>
        <p:sp>
          <p:nvSpPr>
            <p:cNvPr id="4" name="TextBox 4"/>
            <p:cNvSpPr txBox="1"/>
            <p:nvPr/>
          </p:nvSpPr>
          <p:spPr>
            <a:xfrm>
              <a:off x="0" y="-28575"/>
              <a:ext cx="2932038" cy="2906312"/>
            </a:xfrm>
            <a:prstGeom prst="rect">
              <a:avLst/>
            </a:prstGeom>
          </p:spPr>
          <p:txBody>
            <a:bodyPr lIns="25400" tIns="25400" rIns="25400" bIns="25400" rtlCol="0" anchor="ctr"/>
            <a:lstStyle/>
            <a:p>
              <a:pPr algn="ctr" defTabSz="457200">
                <a:lnSpc>
                  <a:spcPts val="1050"/>
                </a:lnSpc>
              </a:pPr>
              <a:endParaRPr sz="900">
                <a:solidFill>
                  <a:prstClr val="black"/>
                </a:solidFill>
                <a:latin typeface="Calibri"/>
              </a:endParaRPr>
            </a:p>
          </p:txBody>
        </p:sp>
      </p:grpSp>
      <p:sp>
        <p:nvSpPr>
          <p:cNvPr id="5" name="Freeform 5"/>
          <p:cNvSpPr/>
          <p:nvPr/>
        </p:nvSpPr>
        <p:spPr>
          <a:xfrm>
            <a:off x="3836096" y="2727007"/>
            <a:ext cx="1905000" cy="907256"/>
          </a:xfrm>
          <a:custGeom>
            <a:avLst/>
            <a:gdLst/>
            <a:ahLst/>
            <a:cxnLst/>
            <a:rect l="l" t="t" r="r" b="b"/>
            <a:pathLst>
              <a:path w="3810000" h="1814512">
                <a:moveTo>
                  <a:pt x="0" y="0"/>
                </a:moveTo>
                <a:lnTo>
                  <a:pt x="3810000" y="0"/>
                </a:lnTo>
                <a:lnTo>
                  <a:pt x="3810000" y="1814513"/>
                </a:lnTo>
                <a:lnTo>
                  <a:pt x="0" y="1814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06035">
            <a:off x="7347911" y="3225691"/>
            <a:ext cx="1666875" cy="1079302"/>
          </a:xfrm>
          <a:custGeom>
            <a:avLst/>
            <a:gdLst/>
            <a:ahLst/>
            <a:cxnLst/>
            <a:rect l="l" t="t" r="r" b="b"/>
            <a:pathLst>
              <a:path w="3333750" h="2158603">
                <a:moveTo>
                  <a:pt x="0" y="0"/>
                </a:moveTo>
                <a:lnTo>
                  <a:pt x="3333750" y="0"/>
                </a:lnTo>
                <a:lnTo>
                  <a:pt x="3333750" y="2158603"/>
                </a:lnTo>
                <a:lnTo>
                  <a:pt x="0" y="21586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310438" y="1090699"/>
            <a:ext cx="1587500" cy="166688"/>
          </a:xfrm>
          <a:custGeom>
            <a:avLst/>
            <a:gdLst/>
            <a:ahLst/>
            <a:cxnLst/>
            <a:rect l="l" t="t" r="r" b="b"/>
            <a:pathLst>
              <a:path w="3175000" h="333375">
                <a:moveTo>
                  <a:pt x="0" y="0"/>
                </a:moveTo>
                <a:lnTo>
                  <a:pt x="3175000" y="0"/>
                </a:lnTo>
                <a:lnTo>
                  <a:pt x="3175000" y="333375"/>
                </a:lnTo>
                <a:lnTo>
                  <a:pt x="0" y="333375"/>
                </a:lnTo>
                <a:lnTo>
                  <a:pt x="0" y="0"/>
                </a:lnTo>
                <a:close/>
              </a:path>
            </a:pathLst>
          </a:custGeom>
          <a:blipFill>
            <a:blip r:embed="rId6"/>
            <a:stretch>
              <a:fillRect/>
            </a:stretch>
          </a:blipFill>
        </p:spPr>
        <p:txBody>
          <a:bodyPr/>
          <a:lstStyle/>
          <a:p>
            <a:endParaRPr lang="en-US"/>
          </a:p>
        </p:txBody>
      </p:sp>
      <p:sp>
        <p:nvSpPr>
          <p:cNvPr id="8" name="Freeform 8"/>
          <p:cNvSpPr/>
          <p:nvPr/>
        </p:nvSpPr>
        <p:spPr>
          <a:xfrm rot="-804350">
            <a:off x="3701722" y="1121871"/>
            <a:ext cx="1327249" cy="1547813"/>
          </a:xfrm>
          <a:custGeom>
            <a:avLst/>
            <a:gdLst/>
            <a:ahLst/>
            <a:cxnLst/>
            <a:rect l="l" t="t" r="r" b="b"/>
            <a:pathLst>
              <a:path w="2654498" h="3095625">
                <a:moveTo>
                  <a:pt x="0" y="0"/>
                </a:moveTo>
                <a:lnTo>
                  <a:pt x="2654499" y="0"/>
                </a:lnTo>
                <a:lnTo>
                  <a:pt x="2654499" y="3095625"/>
                </a:lnTo>
                <a:lnTo>
                  <a:pt x="0" y="30956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132946" y="1761475"/>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AZ</a:t>
            </a:r>
          </a:p>
        </p:txBody>
      </p:sp>
      <p:sp>
        <p:nvSpPr>
          <p:cNvPr id="10" name="Freeform 10"/>
          <p:cNvSpPr/>
          <p:nvPr/>
        </p:nvSpPr>
        <p:spPr>
          <a:xfrm rot="341181">
            <a:off x="5142414" y="1264746"/>
            <a:ext cx="1901831" cy="1428750"/>
          </a:xfrm>
          <a:custGeom>
            <a:avLst/>
            <a:gdLst/>
            <a:ahLst/>
            <a:cxnLst/>
            <a:rect l="l" t="t" r="r" b="b"/>
            <a:pathLst>
              <a:path w="3803661" h="2857500">
                <a:moveTo>
                  <a:pt x="0" y="0"/>
                </a:moveTo>
                <a:lnTo>
                  <a:pt x="3803660" y="0"/>
                </a:lnTo>
                <a:lnTo>
                  <a:pt x="3803660" y="2857500"/>
                </a:lnTo>
                <a:lnTo>
                  <a:pt x="0" y="2857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658269">
            <a:off x="7401261" y="1615586"/>
            <a:ext cx="1364456" cy="1428750"/>
          </a:xfrm>
          <a:custGeom>
            <a:avLst/>
            <a:gdLst/>
            <a:ahLst/>
            <a:cxnLst/>
            <a:rect l="l" t="t" r="r" b="b"/>
            <a:pathLst>
              <a:path w="2728912" h="2857500">
                <a:moveTo>
                  <a:pt x="0" y="0"/>
                </a:moveTo>
                <a:lnTo>
                  <a:pt x="2728913" y="0"/>
                </a:lnTo>
                <a:lnTo>
                  <a:pt x="2728913" y="2857500"/>
                </a:lnTo>
                <a:lnTo>
                  <a:pt x="0" y="2857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7851088" y="2195658"/>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GA</a:t>
            </a:r>
          </a:p>
        </p:txBody>
      </p:sp>
      <p:sp>
        <p:nvSpPr>
          <p:cNvPr id="13" name="Freeform 13"/>
          <p:cNvSpPr/>
          <p:nvPr/>
        </p:nvSpPr>
        <p:spPr>
          <a:xfrm rot="617888">
            <a:off x="5929080" y="2820209"/>
            <a:ext cx="1160711" cy="1309688"/>
          </a:xfrm>
          <a:custGeom>
            <a:avLst/>
            <a:gdLst/>
            <a:ahLst/>
            <a:cxnLst/>
            <a:rect l="l" t="t" r="r" b="b"/>
            <a:pathLst>
              <a:path w="2321421" h="2619375">
                <a:moveTo>
                  <a:pt x="0" y="0"/>
                </a:moveTo>
                <a:lnTo>
                  <a:pt x="2321421" y="0"/>
                </a:lnTo>
                <a:lnTo>
                  <a:pt x="2321421" y="2619375"/>
                </a:lnTo>
                <a:lnTo>
                  <a:pt x="0" y="26193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TextBox 14"/>
          <p:cNvSpPr txBox="1"/>
          <p:nvPr/>
        </p:nvSpPr>
        <p:spPr>
          <a:xfrm>
            <a:off x="6277034" y="3340750"/>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OH</a:t>
            </a:r>
          </a:p>
        </p:txBody>
      </p:sp>
      <p:sp>
        <p:nvSpPr>
          <p:cNvPr id="15" name="Freeform 15"/>
          <p:cNvSpPr/>
          <p:nvPr/>
        </p:nvSpPr>
        <p:spPr>
          <a:xfrm rot="-414387">
            <a:off x="3702565" y="3651358"/>
            <a:ext cx="2330924" cy="2217292"/>
          </a:xfrm>
          <a:custGeom>
            <a:avLst/>
            <a:gdLst/>
            <a:ahLst/>
            <a:cxnLst/>
            <a:rect l="l" t="t" r="r" b="b"/>
            <a:pathLst>
              <a:path w="4661848" h="4434583">
                <a:moveTo>
                  <a:pt x="0" y="0"/>
                </a:moveTo>
                <a:lnTo>
                  <a:pt x="4661848" y="0"/>
                </a:lnTo>
                <a:lnTo>
                  <a:pt x="4661848" y="4434583"/>
                </a:lnTo>
                <a:lnTo>
                  <a:pt x="0" y="4434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TextBox 16"/>
          <p:cNvSpPr txBox="1"/>
          <p:nvPr/>
        </p:nvSpPr>
        <p:spPr>
          <a:xfrm>
            <a:off x="4725515" y="4605053"/>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TX</a:t>
            </a:r>
          </a:p>
        </p:txBody>
      </p:sp>
      <p:sp>
        <p:nvSpPr>
          <p:cNvPr id="17" name="Freeform 17"/>
          <p:cNvSpPr/>
          <p:nvPr/>
        </p:nvSpPr>
        <p:spPr>
          <a:xfrm rot="634747">
            <a:off x="6520058" y="4112382"/>
            <a:ext cx="1580761" cy="1670553"/>
          </a:xfrm>
          <a:custGeom>
            <a:avLst/>
            <a:gdLst/>
            <a:ahLst/>
            <a:cxnLst/>
            <a:rect l="l" t="t" r="r" b="b"/>
            <a:pathLst>
              <a:path w="3161521" h="3341105">
                <a:moveTo>
                  <a:pt x="0" y="0"/>
                </a:moveTo>
                <a:lnTo>
                  <a:pt x="3161520" y="0"/>
                </a:lnTo>
                <a:lnTo>
                  <a:pt x="3161520" y="3341105"/>
                </a:lnTo>
                <a:lnTo>
                  <a:pt x="0" y="334110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8" name="TextBox 18"/>
          <p:cNvSpPr txBox="1"/>
          <p:nvPr/>
        </p:nvSpPr>
        <p:spPr>
          <a:xfrm>
            <a:off x="514350" y="1858755"/>
            <a:ext cx="2946040" cy="743793"/>
          </a:xfrm>
          <a:prstGeom prst="rect">
            <a:avLst/>
          </a:prstGeom>
        </p:spPr>
        <p:txBody>
          <a:bodyPr lIns="0" tIns="0" rIns="0" bIns="0" rtlCol="0" anchor="t">
            <a:spAutoFit/>
          </a:bodyPr>
          <a:lstStyle/>
          <a:p>
            <a:pPr defTabSz="457200">
              <a:lnSpc>
                <a:spcPts val="2940"/>
              </a:lnSpc>
            </a:pPr>
            <a:r>
              <a:rPr lang="en-US" sz="2800">
                <a:solidFill>
                  <a:srgbClr val="292668"/>
                </a:solidFill>
                <a:latin typeface="Roboto Condensed"/>
              </a:rPr>
              <a:t>Working Nationwide and On the Ground</a:t>
            </a:r>
          </a:p>
        </p:txBody>
      </p:sp>
      <p:sp>
        <p:nvSpPr>
          <p:cNvPr id="19" name="TextBox 19"/>
          <p:cNvSpPr txBox="1"/>
          <p:nvPr/>
        </p:nvSpPr>
        <p:spPr>
          <a:xfrm>
            <a:off x="514350" y="2637165"/>
            <a:ext cx="2440187" cy="906467"/>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Our </a:t>
            </a:r>
            <a:r>
              <a:rPr lang="en-US" sz="1400">
                <a:solidFill>
                  <a:srgbClr val="000000"/>
                </a:solidFill>
                <a:latin typeface="Roboto 1 Bold"/>
              </a:rPr>
              <a:t>free tools and services</a:t>
            </a:r>
            <a:r>
              <a:rPr lang="en-US" sz="1400">
                <a:solidFill>
                  <a:srgbClr val="000000"/>
                </a:solidFill>
                <a:latin typeface="Roboto 1"/>
              </a:rPr>
              <a:t> are available to anyone who wants to help their community vote with confidence. </a:t>
            </a:r>
          </a:p>
        </p:txBody>
      </p:sp>
      <p:sp>
        <p:nvSpPr>
          <p:cNvPr id="20" name="TextBox 20"/>
          <p:cNvSpPr txBox="1"/>
          <p:nvPr/>
        </p:nvSpPr>
        <p:spPr>
          <a:xfrm>
            <a:off x="514350" y="3737949"/>
            <a:ext cx="2700379" cy="675634"/>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VoteRiders’ resources are relevant for the </a:t>
            </a:r>
            <a:r>
              <a:rPr lang="en-US" sz="1400">
                <a:solidFill>
                  <a:srgbClr val="000000"/>
                </a:solidFill>
                <a:latin typeface="Roboto 1 Bold"/>
              </a:rPr>
              <a:t>entire voting public</a:t>
            </a:r>
            <a:r>
              <a:rPr lang="en-US" sz="1400">
                <a:solidFill>
                  <a:srgbClr val="000000"/>
                </a:solidFill>
                <a:latin typeface="Roboto 1"/>
              </a:rPr>
              <a:t>. </a:t>
            </a:r>
          </a:p>
        </p:txBody>
      </p:sp>
      <p:sp>
        <p:nvSpPr>
          <p:cNvPr id="21" name="TextBox 21"/>
          <p:cNvSpPr txBox="1"/>
          <p:nvPr/>
        </p:nvSpPr>
        <p:spPr>
          <a:xfrm>
            <a:off x="514350" y="4381533"/>
            <a:ext cx="2236427" cy="675634"/>
          </a:xfrm>
          <a:prstGeom prst="rect">
            <a:avLst/>
          </a:prstGeom>
        </p:spPr>
        <p:txBody>
          <a:bodyPr lIns="0" tIns="0" rIns="0" bIns="0" rtlCol="0" anchor="t">
            <a:spAutoFit/>
          </a:bodyPr>
          <a:lstStyle/>
          <a:p>
            <a:pPr defTabSz="457200">
              <a:lnSpc>
                <a:spcPts val="1820"/>
              </a:lnSpc>
            </a:pPr>
            <a:r>
              <a:rPr lang="en-US" sz="1400">
                <a:solidFill>
                  <a:srgbClr val="000000"/>
                </a:solidFill>
                <a:latin typeface="Roboto 1"/>
              </a:rPr>
              <a:t>Our 2024 on-the-ground      programs are strategically  focused in 8 states.             </a:t>
            </a:r>
          </a:p>
        </p:txBody>
      </p:sp>
      <p:sp>
        <p:nvSpPr>
          <p:cNvPr id="22" name="TextBox 22"/>
          <p:cNvSpPr txBox="1"/>
          <p:nvPr/>
        </p:nvSpPr>
        <p:spPr>
          <a:xfrm>
            <a:off x="6360855" y="1879428"/>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FL</a:t>
            </a:r>
          </a:p>
        </p:txBody>
      </p:sp>
      <p:sp>
        <p:nvSpPr>
          <p:cNvPr id="23" name="TextBox 23"/>
          <p:cNvSpPr txBox="1"/>
          <p:nvPr/>
        </p:nvSpPr>
        <p:spPr>
          <a:xfrm>
            <a:off x="4725515" y="3026815"/>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NC</a:t>
            </a:r>
          </a:p>
        </p:txBody>
      </p:sp>
      <p:sp>
        <p:nvSpPr>
          <p:cNvPr id="24" name="TextBox 24"/>
          <p:cNvSpPr txBox="1"/>
          <p:nvPr/>
        </p:nvSpPr>
        <p:spPr>
          <a:xfrm>
            <a:off x="7925434" y="3624596"/>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PA</a:t>
            </a:r>
          </a:p>
        </p:txBody>
      </p:sp>
      <p:sp>
        <p:nvSpPr>
          <p:cNvPr id="25" name="TextBox 25"/>
          <p:cNvSpPr txBox="1"/>
          <p:nvPr/>
        </p:nvSpPr>
        <p:spPr>
          <a:xfrm>
            <a:off x="7110347" y="4921283"/>
            <a:ext cx="464802" cy="282129"/>
          </a:xfrm>
          <a:prstGeom prst="rect">
            <a:avLst/>
          </a:prstGeom>
        </p:spPr>
        <p:txBody>
          <a:bodyPr lIns="0" tIns="0" rIns="0" bIns="0" rtlCol="0" anchor="t">
            <a:spAutoFit/>
          </a:bodyPr>
          <a:lstStyle/>
          <a:p>
            <a:pPr algn="ctr" defTabSz="457200">
              <a:lnSpc>
                <a:spcPts val="2205"/>
              </a:lnSpc>
            </a:pPr>
            <a:r>
              <a:rPr lang="en-US" sz="2100">
                <a:solidFill>
                  <a:srgbClr val="F6F6F6"/>
                </a:solidFill>
                <a:latin typeface="Roboto Condensed"/>
              </a:rPr>
              <a:t>WI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6922817" y="5566560"/>
            <a:ext cx="1930960" cy="270202"/>
          </a:xfrm>
          <a:prstGeom prst="rect">
            <a:avLst/>
          </a:prstGeom>
        </p:spPr>
        <p:txBody>
          <a:bodyPr lIns="0" tIns="0" rIns="0" bIns="0" rtlCol="0" anchor="t">
            <a:spAutoFit/>
          </a:bodyPr>
          <a:lstStyle/>
          <a:p>
            <a:pPr algn="r" defTabSz="457200">
              <a:lnSpc>
                <a:spcPts val="1120"/>
              </a:lnSpc>
            </a:pPr>
            <a:r>
              <a:rPr lang="en-US" sz="800" u="sng">
                <a:solidFill>
                  <a:srgbClr val="333333"/>
                </a:solidFill>
                <a:latin typeface="Roboto 2 Bold Italics"/>
              </a:rPr>
              <a:t>Source: University of Maryland, VoteRiders </a:t>
            </a:r>
          </a:p>
        </p:txBody>
      </p:sp>
      <p:grpSp>
        <p:nvGrpSpPr>
          <p:cNvPr id="3" name="Group 3"/>
          <p:cNvGrpSpPr/>
          <p:nvPr/>
        </p:nvGrpSpPr>
        <p:grpSpPr>
          <a:xfrm>
            <a:off x="0" y="868531"/>
            <a:ext cx="5683611" cy="5132220"/>
            <a:chOff x="0" y="0"/>
            <a:chExt cx="2993836" cy="2703391"/>
          </a:xfrm>
        </p:grpSpPr>
        <p:sp>
          <p:nvSpPr>
            <p:cNvPr id="4" name="Freeform 4"/>
            <p:cNvSpPr/>
            <p:nvPr/>
          </p:nvSpPr>
          <p:spPr>
            <a:xfrm>
              <a:off x="0" y="0"/>
              <a:ext cx="2993836" cy="2703391"/>
            </a:xfrm>
            <a:custGeom>
              <a:avLst/>
              <a:gdLst/>
              <a:ahLst/>
              <a:cxnLst/>
              <a:rect l="l" t="t" r="r" b="b"/>
              <a:pathLst>
                <a:path w="2993836" h="2703391">
                  <a:moveTo>
                    <a:pt x="0" y="0"/>
                  </a:moveTo>
                  <a:lnTo>
                    <a:pt x="2993836" y="0"/>
                  </a:lnTo>
                  <a:lnTo>
                    <a:pt x="2993836" y="2703391"/>
                  </a:lnTo>
                  <a:lnTo>
                    <a:pt x="0" y="2703391"/>
                  </a:lnTo>
                  <a:close/>
                </a:path>
              </a:pathLst>
            </a:custGeom>
            <a:solidFill>
              <a:srgbClr val="7A60AA"/>
            </a:solidFill>
            <a:ln cap="sq">
              <a:noFill/>
              <a:prstDash val="solid"/>
              <a:miter/>
            </a:ln>
          </p:spPr>
          <p:txBody>
            <a:bodyPr/>
            <a:lstStyle/>
            <a:p>
              <a:endParaRPr lang="en-US"/>
            </a:p>
          </p:txBody>
        </p:sp>
        <p:sp>
          <p:nvSpPr>
            <p:cNvPr id="5" name="TextBox 5"/>
            <p:cNvSpPr txBox="1"/>
            <p:nvPr/>
          </p:nvSpPr>
          <p:spPr>
            <a:xfrm>
              <a:off x="0" y="-28575"/>
              <a:ext cx="2993836" cy="2731966"/>
            </a:xfrm>
            <a:prstGeom prst="rect">
              <a:avLst/>
            </a:prstGeom>
          </p:spPr>
          <p:txBody>
            <a:bodyPr lIns="25400" tIns="25400" rIns="25400" bIns="25400" rtlCol="0" anchor="ctr"/>
            <a:lstStyle/>
            <a:p>
              <a:pPr algn="ctr" defTabSz="457200">
                <a:lnSpc>
                  <a:spcPts val="1050"/>
                </a:lnSpc>
                <a:spcBef>
                  <a:spcPct val="0"/>
                </a:spcBef>
              </a:pPr>
              <a:endParaRPr sz="900">
                <a:solidFill>
                  <a:prstClr val="black"/>
                </a:solidFill>
                <a:latin typeface="Calibri"/>
              </a:endParaRPr>
            </a:p>
          </p:txBody>
        </p:sp>
      </p:grpSp>
      <p:sp>
        <p:nvSpPr>
          <p:cNvPr id="6" name="TextBox 6"/>
          <p:cNvSpPr txBox="1"/>
          <p:nvPr/>
        </p:nvSpPr>
        <p:spPr>
          <a:xfrm>
            <a:off x="1313930" y="1239062"/>
            <a:ext cx="3169004" cy="397545"/>
          </a:xfrm>
          <a:prstGeom prst="rect">
            <a:avLst/>
          </a:prstGeom>
        </p:spPr>
        <p:txBody>
          <a:bodyPr lIns="0" tIns="0" rIns="0" bIns="0" rtlCol="0" anchor="t">
            <a:spAutoFit/>
          </a:bodyPr>
          <a:lstStyle/>
          <a:p>
            <a:pPr defTabSz="457200">
              <a:lnSpc>
                <a:spcPts val="3080"/>
              </a:lnSpc>
              <a:spcBef>
                <a:spcPct val="0"/>
              </a:spcBef>
            </a:pPr>
            <a:r>
              <a:rPr lang="en-US" sz="2800" spc="14">
                <a:solidFill>
                  <a:srgbClr val="FFFFFF"/>
                </a:solidFill>
                <a:latin typeface="Roboto Condensed"/>
              </a:rPr>
              <a:t>Voter ID Laws in 2024</a:t>
            </a:r>
          </a:p>
        </p:txBody>
      </p:sp>
      <p:sp>
        <p:nvSpPr>
          <p:cNvPr id="7" name="Freeform 7"/>
          <p:cNvSpPr/>
          <p:nvPr/>
        </p:nvSpPr>
        <p:spPr>
          <a:xfrm>
            <a:off x="354992" y="1814421"/>
            <a:ext cx="5086880" cy="3092190"/>
          </a:xfrm>
          <a:custGeom>
            <a:avLst/>
            <a:gdLst/>
            <a:ahLst/>
            <a:cxnLst/>
            <a:rect l="l" t="t" r="r" b="b"/>
            <a:pathLst>
              <a:path w="10173760" h="6184380">
                <a:moveTo>
                  <a:pt x="0" y="0"/>
                </a:moveTo>
                <a:lnTo>
                  <a:pt x="10173761" y="0"/>
                </a:lnTo>
                <a:lnTo>
                  <a:pt x="10173761" y="6184381"/>
                </a:lnTo>
                <a:lnTo>
                  <a:pt x="0" y="6184381"/>
                </a:lnTo>
                <a:lnTo>
                  <a:pt x="0" y="0"/>
                </a:lnTo>
                <a:close/>
              </a:path>
            </a:pathLst>
          </a:custGeom>
          <a:blipFill>
            <a:blip r:embed="rId2"/>
            <a:stretch>
              <a:fillRect l="-5631" t="-3705" r="-6439"/>
            </a:stretch>
          </a:blipFill>
          <a:ln cap="sq">
            <a:noFill/>
            <a:prstDash val="solid"/>
            <a:miter/>
          </a:ln>
        </p:spPr>
        <p:txBody>
          <a:bodyPr/>
          <a:lstStyle/>
          <a:p>
            <a:endParaRPr lang="en-US"/>
          </a:p>
        </p:txBody>
      </p:sp>
      <p:grpSp>
        <p:nvGrpSpPr>
          <p:cNvPr id="8" name="Group 8"/>
          <p:cNvGrpSpPr/>
          <p:nvPr/>
        </p:nvGrpSpPr>
        <p:grpSpPr>
          <a:xfrm>
            <a:off x="3555780" y="5407164"/>
            <a:ext cx="238125" cy="238125"/>
            <a:chOff x="0" y="0"/>
            <a:chExt cx="845561" cy="845561"/>
          </a:xfrm>
        </p:grpSpPr>
        <p:sp>
          <p:nvSpPr>
            <p:cNvPr id="9" name="Freeform 9"/>
            <p:cNvSpPr/>
            <p:nvPr/>
          </p:nvSpPr>
          <p:spPr>
            <a:xfrm>
              <a:off x="0" y="0"/>
              <a:ext cx="845561" cy="845561"/>
            </a:xfrm>
            <a:custGeom>
              <a:avLst/>
              <a:gdLst/>
              <a:ahLst/>
              <a:cxnLst/>
              <a:rect l="l" t="t" r="r" b="b"/>
              <a:pathLst>
                <a:path w="845561" h="845561">
                  <a:moveTo>
                    <a:pt x="422780" y="0"/>
                  </a:moveTo>
                  <a:cubicBezTo>
                    <a:pt x="189285" y="0"/>
                    <a:pt x="0" y="189285"/>
                    <a:pt x="0" y="422780"/>
                  </a:cubicBezTo>
                  <a:cubicBezTo>
                    <a:pt x="0" y="656276"/>
                    <a:pt x="189285" y="845561"/>
                    <a:pt x="422780" y="845561"/>
                  </a:cubicBezTo>
                  <a:cubicBezTo>
                    <a:pt x="656276" y="845561"/>
                    <a:pt x="845561" y="656276"/>
                    <a:pt x="845561" y="422780"/>
                  </a:cubicBezTo>
                  <a:cubicBezTo>
                    <a:pt x="845561" y="189285"/>
                    <a:pt x="656276" y="0"/>
                    <a:pt x="422780" y="0"/>
                  </a:cubicBezTo>
                  <a:close/>
                </a:path>
              </a:pathLst>
            </a:custGeom>
            <a:solidFill>
              <a:srgbClr val="FBF7FB"/>
            </a:solidFill>
          </p:spPr>
          <p:txBody>
            <a:bodyPr/>
            <a:lstStyle/>
            <a:p>
              <a:endParaRPr lang="en-US"/>
            </a:p>
          </p:txBody>
        </p:sp>
        <p:sp>
          <p:nvSpPr>
            <p:cNvPr id="10" name="TextBox 10"/>
            <p:cNvSpPr txBox="1"/>
            <p:nvPr/>
          </p:nvSpPr>
          <p:spPr>
            <a:xfrm>
              <a:off x="79271" y="31646"/>
              <a:ext cx="687018" cy="734643"/>
            </a:xfrm>
            <a:prstGeom prst="rect">
              <a:avLst/>
            </a:prstGeom>
          </p:spPr>
          <p:txBody>
            <a:bodyPr lIns="27129" tIns="27129" rIns="27129" bIns="27129" rtlCol="0" anchor="ctr"/>
            <a:lstStyle/>
            <a:p>
              <a:pPr algn="ctr" defTabSz="457200">
                <a:lnSpc>
                  <a:spcPts val="1813"/>
                </a:lnSpc>
              </a:pPr>
              <a:endParaRPr sz="900">
                <a:solidFill>
                  <a:prstClr val="black"/>
                </a:solidFill>
                <a:latin typeface="Calibri"/>
              </a:endParaRPr>
            </a:p>
          </p:txBody>
        </p:sp>
      </p:grpSp>
      <p:sp>
        <p:nvSpPr>
          <p:cNvPr id="11" name="TextBox 11"/>
          <p:cNvSpPr txBox="1"/>
          <p:nvPr/>
        </p:nvSpPr>
        <p:spPr>
          <a:xfrm>
            <a:off x="3912138" y="5420499"/>
            <a:ext cx="1654722" cy="179344"/>
          </a:xfrm>
          <a:prstGeom prst="rect">
            <a:avLst/>
          </a:prstGeom>
        </p:spPr>
        <p:txBody>
          <a:bodyPr lIns="0" tIns="0" rIns="0" bIns="0" rtlCol="0" anchor="t">
            <a:spAutoFit/>
          </a:bodyPr>
          <a:lstStyle/>
          <a:p>
            <a:pPr defTabSz="457200">
              <a:lnSpc>
                <a:spcPts val="1500"/>
              </a:lnSpc>
            </a:pPr>
            <a:r>
              <a:rPr lang="en-US" sz="1200" spc="60">
                <a:solidFill>
                  <a:srgbClr val="E1C7D7"/>
                </a:solidFill>
                <a:latin typeface="Roboto 1"/>
              </a:rPr>
              <a:t>NO VOTER ID LAW</a:t>
            </a:r>
          </a:p>
        </p:txBody>
      </p:sp>
      <p:grpSp>
        <p:nvGrpSpPr>
          <p:cNvPr id="12" name="Group 12"/>
          <p:cNvGrpSpPr/>
          <p:nvPr/>
        </p:nvGrpSpPr>
        <p:grpSpPr>
          <a:xfrm>
            <a:off x="230004" y="5074935"/>
            <a:ext cx="238125" cy="238125"/>
            <a:chOff x="0" y="0"/>
            <a:chExt cx="845561" cy="845561"/>
          </a:xfrm>
        </p:grpSpPr>
        <p:sp>
          <p:nvSpPr>
            <p:cNvPr id="13" name="Freeform 13"/>
            <p:cNvSpPr/>
            <p:nvPr/>
          </p:nvSpPr>
          <p:spPr>
            <a:xfrm>
              <a:off x="0" y="0"/>
              <a:ext cx="845561" cy="845561"/>
            </a:xfrm>
            <a:custGeom>
              <a:avLst/>
              <a:gdLst/>
              <a:ahLst/>
              <a:cxnLst/>
              <a:rect l="l" t="t" r="r" b="b"/>
              <a:pathLst>
                <a:path w="845561" h="845561">
                  <a:moveTo>
                    <a:pt x="422780" y="0"/>
                  </a:moveTo>
                  <a:cubicBezTo>
                    <a:pt x="189285" y="0"/>
                    <a:pt x="0" y="189285"/>
                    <a:pt x="0" y="422780"/>
                  </a:cubicBezTo>
                  <a:cubicBezTo>
                    <a:pt x="0" y="656276"/>
                    <a:pt x="189285" y="845561"/>
                    <a:pt x="422780" y="845561"/>
                  </a:cubicBezTo>
                  <a:cubicBezTo>
                    <a:pt x="656276" y="845561"/>
                    <a:pt x="845561" y="656276"/>
                    <a:pt x="845561" y="422780"/>
                  </a:cubicBezTo>
                  <a:cubicBezTo>
                    <a:pt x="845561" y="189285"/>
                    <a:pt x="656276" y="0"/>
                    <a:pt x="422780" y="0"/>
                  </a:cubicBezTo>
                  <a:close/>
                </a:path>
              </a:pathLst>
            </a:custGeom>
            <a:solidFill>
              <a:srgbClr val="282864"/>
            </a:solidFill>
          </p:spPr>
          <p:txBody>
            <a:bodyPr/>
            <a:lstStyle/>
            <a:p>
              <a:endParaRPr lang="en-US"/>
            </a:p>
          </p:txBody>
        </p:sp>
        <p:sp>
          <p:nvSpPr>
            <p:cNvPr id="14" name="TextBox 14"/>
            <p:cNvSpPr txBox="1"/>
            <p:nvPr/>
          </p:nvSpPr>
          <p:spPr>
            <a:xfrm>
              <a:off x="79271" y="31646"/>
              <a:ext cx="687018" cy="734643"/>
            </a:xfrm>
            <a:prstGeom prst="rect">
              <a:avLst/>
            </a:prstGeom>
          </p:spPr>
          <p:txBody>
            <a:bodyPr lIns="27129" tIns="27129" rIns="27129" bIns="27129" rtlCol="0" anchor="ctr"/>
            <a:lstStyle/>
            <a:p>
              <a:pPr algn="ctr" defTabSz="457200">
                <a:lnSpc>
                  <a:spcPts val="1813"/>
                </a:lnSpc>
              </a:pPr>
              <a:endParaRPr sz="900">
                <a:solidFill>
                  <a:prstClr val="black"/>
                </a:solidFill>
                <a:latin typeface="Calibri"/>
              </a:endParaRPr>
            </a:p>
          </p:txBody>
        </p:sp>
      </p:grpSp>
      <p:sp>
        <p:nvSpPr>
          <p:cNvPr id="15" name="TextBox 15"/>
          <p:cNvSpPr txBox="1"/>
          <p:nvPr/>
        </p:nvSpPr>
        <p:spPr>
          <a:xfrm>
            <a:off x="586363" y="5088270"/>
            <a:ext cx="1915866" cy="371705"/>
          </a:xfrm>
          <a:prstGeom prst="rect">
            <a:avLst/>
          </a:prstGeom>
        </p:spPr>
        <p:txBody>
          <a:bodyPr lIns="0" tIns="0" rIns="0" bIns="0" rtlCol="0" anchor="t">
            <a:spAutoFit/>
          </a:bodyPr>
          <a:lstStyle/>
          <a:p>
            <a:pPr defTabSz="457200">
              <a:lnSpc>
                <a:spcPts val="1500"/>
              </a:lnSpc>
            </a:pPr>
            <a:r>
              <a:rPr lang="en-US" sz="1200" spc="60">
                <a:solidFill>
                  <a:srgbClr val="FAF6F9"/>
                </a:solidFill>
                <a:latin typeface="Roboto 1"/>
              </a:rPr>
              <a:t>EXISTING VOTER ID LAW</a:t>
            </a:r>
          </a:p>
        </p:txBody>
      </p:sp>
      <p:grpSp>
        <p:nvGrpSpPr>
          <p:cNvPr id="16" name="Group 16"/>
          <p:cNvGrpSpPr/>
          <p:nvPr/>
        </p:nvGrpSpPr>
        <p:grpSpPr>
          <a:xfrm>
            <a:off x="230004" y="5411144"/>
            <a:ext cx="238125" cy="238125"/>
            <a:chOff x="0" y="0"/>
            <a:chExt cx="951256" cy="951256"/>
          </a:xfrm>
        </p:grpSpPr>
        <p:sp>
          <p:nvSpPr>
            <p:cNvPr id="17" name="Freeform 17"/>
            <p:cNvSpPr/>
            <p:nvPr/>
          </p:nvSpPr>
          <p:spPr>
            <a:xfrm>
              <a:off x="0" y="0"/>
              <a:ext cx="951256" cy="951256"/>
            </a:xfrm>
            <a:custGeom>
              <a:avLst/>
              <a:gdLst/>
              <a:ahLst/>
              <a:cxnLst/>
              <a:rect l="l" t="t" r="r" b="b"/>
              <a:pathLst>
                <a:path w="951256" h="951256">
                  <a:moveTo>
                    <a:pt x="475628" y="0"/>
                  </a:moveTo>
                  <a:cubicBezTo>
                    <a:pt x="212946" y="0"/>
                    <a:pt x="0" y="212946"/>
                    <a:pt x="0" y="475628"/>
                  </a:cubicBezTo>
                  <a:cubicBezTo>
                    <a:pt x="0" y="738310"/>
                    <a:pt x="212946" y="951256"/>
                    <a:pt x="475628" y="951256"/>
                  </a:cubicBezTo>
                  <a:cubicBezTo>
                    <a:pt x="738310" y="951256"/>
                    <a:pt x="951256" y="738310"/>
                    <a:pt x="951256" y="475628"/>
                  </a:cubicBezTo>
                  <a:cubicBezTo>
                    <a:pt x="951256" y="212946"/>
                    <a:pt x="738310" y="0"/>
                    <a:pt x="475628" y="0"/>
                  </a:cubicBezTo>
                  <a:close/>
                </a:path>
              </a:pathLst>
            </a:custGeom>
            <a:solidFill>
              <a:srgbClr val="FDA762"/>
            </a:solidFill>
          </p:spPr>
          <p:txBody>
            <a:bodyPr/>
            <a:lstStyle/>
            <a:p>
              <a:endParaRPr lang="en-US"/>
            </a:p>
          </p:txBody>
        </p:sp>
        <p:sp>
          <p:nvSpPr>
            <p:cNvPr id="18" name="TextBox 18"/>
            <p:cNvSpPr txBox="1"/>
            <p:nvPr/>
          </p:nvSpPr>
          <p:spPr>
            <a:xfrm>
              <a:off x="89180" y="41555"/>
              <a:ext cx="772895" cy="820520"/>
            </a:xfrm>
            <a:prstGeom prst="rect">
              <a:avLst/>
            </a:prstGeom>
          </p:spPr>
          <p:txBody>
            <a:bodyPr lIns="27129" tIns="27129" rIns="27129" bIns="27129" rtlCol="0" anchor="ctr"/>
            <a:lstStyle/>
            <a:p>
              <a:pPr algn="ctr" defTabSz="457200">
                <a:lnSpc>
                  <a:spcPts val="1813"/>
                </a:lnSpc>
              </a:pPr>
              <a:endParaRPr sz="900">
                <a:solidFill>
                  <a:prstClr val="black"/>
                </a:solidFill>
                <a:latin typeface="Calibri"/>
              </a:endParaRPr>
            </a:p>
          </p:txBody>
        </p:sp>
      </p:grpSp>
      <p:sp>
        <p:nvSpPr>
          <p:cNvPr id="19" name="TextBox 19"/>
          <p:cNvSpPr txBox="1"/>
          <p:nvPr/>
        </p:nvSpPr>
        <p:spPr>
          <a:xfrm>
            <a:off x="586363" y="5424479"/>
            <a:ext cx="2790644" cy="371705"/>
          </a:xfrm>
          <a:prstGeom prst="rect">
            <a:avLst/>
          </a:prstGeom>
        </p:spPr>
        <p:txBody>
          <a:bodyPr lIns="0" tIns="0" rIns="0" bIns="0" rtlCol="0" anchor="t">
            <a:spAutoFit/>
          </a:bodyPr>
          <a:lstStyle/>
          <a:p>
            <a:pPr algn="ctr" defTabSz="457200">
              <a:lnSpc>
                <a:spcPts val="1500"/>
              </a:lnSpc>
            </a:pPr>
            <a:r>
              <a:rPr lang="en-US" sz="1200" spc="60">
                <a:solidFill>
                  <a:srgbClr val="292668"/>
                </a:solidFill>
                <a:latin typeface="Roboto 1"/>
              </a:rPr>
              <a:t>NEW OR STRICTER LAW SINCE 2021</a:t>
            </a:r>
          </a:p>
        </p:txBody>
      </p:sp>
      <p:grpSp>
        <p:nvGrpSpPr>
          <p:cNvPr id="20" name="Group 20"/>
          <p:cNvGrpSpPr/>
          <p:nvPr/>
        </p:nvGrpSpPr>
        <p:grpSpPr>
          <a:xfrm>
            <a:off x="6108296" y="1979104"/>
            <a:ext cx="2521355" cy="2929935"/>
            <a:chOff x="0" y="38100"/>
            <a:chExt cx="6723612" cy="7813158"/>
          </a:xfrm>
        </p:grpSpPr>
        <p:sp>
          <p:nvSpPr>
            <p:cNvPr id="21" name="TextBox 21"/>
            <p:cNvSpPr txBox="1"/>
            <p:nvPr/>
          </p:nvSpPr>
          <p:spPr>
            <a:xfrm>
              <a:off x="1671216" y="38100"/>
              <a:ext cx="3381181" cy="889133"/>
            </a:xfrm>
            <a:prstGeom prst="rect">
              <a:avLst/>
            </a:prstGeom>
          </p:spPr>
          <p:txBody>
            <a:bodyPr lIns="0" tIns="0" rIns="0" bIns="0" rtlCol="0" anchor="t">
              <a:spAutoFit/>
            </a:bodyPr>
            <a:lstStyle/>
            <a:p>
              <a:pPr algn="ctr" defTabSz="457200">
                <a:lnSpc>
                  <a:spcPts val="2640"/>
                </a:lnSpc>
                <a:spcBef>
                  <a:spcPct val="0"/>
                </a:spcBef>
              </a:pPr>
              <a:r>
                <a:rPr lang="en-US" sz="2400" spc="12" dirty="0">
                  <a:latin typeface="Roboto Condensed"/>
                </a:rPr>
                <a:t>17 states </a:t>
              </a:r>
            </a:p>
          </p:txBody>
        </p:sp>
        <p:sp>
          <p:nvSpPr>
            <p:cNvPr id="22" name="TextBox 22"/>
            <p:cNvSpPr txBox="1"/>
            <p:nvPr/>
          </p:nvSpPr>
          <p:spPr>
            <a:xfrm>
              <a:off x="0" y="1458001"/>
              <a:ext cx="6723612" cy="1707648"/>
            </a:xfrm>
            <a:prstGeom prst="rect">
              <a:avLst/>
            </a:prstGeom>
          </p:spPr>
          <p:txBody>
            <a:bodyPr lIns="0" tIns="0" rIns="0" bIns="0" rtlCol="0" anchor="t">
              <a:spAutoFit/>
            </a:bodyPr>
            <a:lstStyle/>
            <a:p>
              <a:pPr algn="ctr" defTabSz="457200">
                <a:lnSpc>
                  <a:spcPts val="1680"/>
                </a:lnSpc>
              </a:pPr>
              <a:r>
                <a:rPr lang="en-US" sz="1400" spc="70">
                  <a:solidFill>
                    <a:srgbClr val="433488"/>
                  </a:solidFill>
                  <a:latin typeface="Roboto 3"/>
                </a:rPr>
                <a:t>have new or stricter voter ID laws since 2020, impacting </a:t>
              </a:r>
            </a:p>
            <a:p>
              <a:pPr algn="ctr" defTabSz="457200">
                <a:lnSpc>
                  <a:spcPts val="1680"/>
                </a:lnSpc>
              </a:pPr>
              <a:r>
                <a:rPr lang="en-US" sz="1400" spc="70">
                  <a:solidFill>
                    <a:srgbClr val="433488"/>
                  </a:solidFill>
                  <a:latin typeface="Roboto 3"/>
                </a:rPr>
                <a:t>in-person and mail voting</a:t>
              </a:r>
            </a:p>
          </p:txBody>
        </p:sp>
        <p:sp>
          <p:nvSpPr>
            <p:cNvPr id="23" name="TextBox 23"/>
            <p:cNvSpPr txBox="1"/>
            <p:nvPr/>
          </p:nvSpPr>
          <p:spPr>
            <a:xfrm>
              <a:off x="916197" y="4746253"/>
              <a:ext cx="4891220" cy="889133"/>
            </a:xfrm>
            <a:prstGeom prst="rect">
              <a:avLst/>
            </a:prstGeom>
          </p:spPr>
          <p:txBody>
            <a:bodyPr lIns="0" tIns="0" rIns="0" bIns="0" rtlCol="0" anchor="t">
              <a:spAutoFit/>
            </a:bodyPr>
            <a:lstStyle/>
            <a:p>
              <a:pPr algn="ctr" defTabSz="457200">
                <a:lnSpc>
                  <a:spcPts val="2640"/>
                </a:lnSpc>
                <a:spcBef>
                  <a:spcPct val="0"/>
                </a:spcBef>
              </a:pPr>
              <a:r>
                <a:rPr lang="en-US" sz="2400" spc="12" dirty="0">
                  <a:latin typeface="Roboto Condensed"/>
                </a:rPr>
                <a:t>34.5 million +</a:t>
              </a:r>
            </a:p>
          </p:txBody>
        </p:sp>
        <p:sp>
          <p:nvSpPr>
            <p:cNvPr id="24" name="TextBox 24"/>
            <p:cNvSpPr txBox="1"/>
            <p:nvPr/>
          </p:nvSpPr>
          <p:spPr>
            <a:xfrm>
              <a:off x="0" y="6143610"/>
              <a:ext cx="6723612" cy="1707648"/>
            </a:xfrm>
            <a:prstGeom prst="rect">
              <a:avLst/>
            </a:prstGeom>
          </p:spPr>
          <p:txBody>
            <a:bodyPr lIns="0" tIns="0" rIns="0" bIns="0" rtlCol="0" anchor="t">
              <a:spAutoFit/>
            </a:bodyPr>
            <a:lstStyle/>
            <a:p>
              <a:pPr algn="ctr" defTabSz="457200">
                <a:lnSpc>
                  <a:spcPts val="1680"/>
                </a:lnSpc>
              </a:pPr>
              <a:r>
                <a:rPr lang="en-US" sz="1400" spc="70">
                  <a:solidFill>
                    <a:srgbClr val="433488"/>
                  </a:solidFill>
                  <a:latin typeface="Roboto 3"/>
                </a:rPr>
                <a:t>voting-age citizens do not have a current driver’s license or state ID</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621307"/>
            <a:ext cx="9471915" cy="6970111"/>
            <a:chOff x="0" y="0"/>
            <a:chExt cx="25258438" cy="18586962"/>
          </a:xfrm>
        </p:grpSpPr>
        <p:sp>
          <p:nvSpPr>
            <p:cNvPr id="3" name="Freeform 3"/>
            <p:cNvSpPr/>
            <p:nvPr/>
          </p:nvSpPr>
          <p:spPr>
            <a:xfrm>
              <a:off x="0" y="0"/>
              <a:ext cx="9224986" cy="7852208"/>
            </a:xfrm>
            <a:custGeom>
              <a:avLst/>
              <a:gdLst/>
              <a:ahLst/>
              <a:cxnLst/>
              <a:rect l="l" t="t" r="r" b="b"/>
              <a:pathLst>
                <a:path w="9224986" h="7852208">
                  <a:moveTo>
                    <a:pt x="0" y="0"/>
                  </a:moveTo>
                  <a:lnTo>
                    <a:pt x="9224986" y="0"/>
                  </a:lnTo>
                  <a:lnTo>
                    <a:pt x="9224986" y="7852208"/>
                  </a:lnTo>
                  <a:lnTo>
                    <a:pt x="0" y="7852208"/>
                  </a:lnTo>
                  <a:lnTo>
                    <a:pt x="0" y="0"/>
                  </a:lnTo>
                  <a:close/>
                </a:path>
              </a:pathLst>
            </a:custGeom>
            <a:blipFill>
              <a:blip r:embed="rId3">
                <a:alphaModFix amt="70000"/>
                <a:extLst>
                  <a:ext uri="{96DAC541-7B7A-43D3-8B79-37D633B846F1}">
                    <asvg:svgBlip xmlns:asvg="http://schemas.microsoft.com/office/drawing/2016/SVG/main" r:embed="rId4"/>
                  </a:ext>
                </a:extLst>
              </a:blip>
              <a:stretch>
                <a:fillRect b="-17042"/>
              </a:stretch>
            </a:blipFill>
          </p:spPr>
          <p:txBody>
            <a:bodyPr/>
            <a:lstStyle/>
            <a:p>
              <a:endParaRPr lang="en-US"/>
            </a:p>
          </p:txBody>
        </p:sp>
        <p:sp>
          <p:nvSpPr>
            <p:cNvPr id="4" name="Freeform 4"/>
            <p:cNvSpPr/>
            <p:nvPr/>
          </p:nvSpPr>
          <p:spPr>
            <a:xfrm rot="5400000">
              <a:off x="-872084" y="9060240"/>
              <a:ext cx="10220774" cy="8476606"/>
            </a:xfrm>
            <a:custGeom>
              <a:avLst/>
              <a:gdLst/>
              <a:ahLst/>
              <a:cxnLst/>
              <a:rect l="l" t="t" r="r" b="b"/>
              <a:pathLst>
                <a:path w="10220774" h="8476606">
                  <a:moveTo>
                    <a:pt x="0" y="0"/>
                  </a:moveTo>
                  <a:lnTo>
                    <a:pt x="10220774" y="0"/>
                  </a:lnTo>
                  <a:lnTo>
                    <a:pt x="10220774" y="8476606"/>
                  </a:lnTo>
                  <a:lnTo>
                    <a:pt x="0" y="8476606"/>
                  </a:lnTo>
                  <a:lnTo>
                    <a:pt x="0" y="0"/>
                  </a:lnTo>
                  <a:close/>
                </a:path>
              </a:pathLst>
            </a:custGeom>
            <a:blipFill>
              <a:blip r:embed="rId3">
                <a:alphaModFix amt="70000"/>
                <a:extLst>
                  <a:ext uri="{96DAC541-7B7A-43D3-8B79-37D633B846F1}">
                    <asvg:svgBlip xmlns:asvg="http://schemas.microsoft.com/office/drawing/2016/SVG/main" r:embed="rId4"/>
                  </a:ext>
                </a:extLst>
              </a:blip>
              <a:stretch>
                <a:fillRect b="-20124"/>
              </a:stretch>
            </a:blipFill>
          </p:spPr>
          <p:txBody>
            <a:bodyPr/>
            <a:lstStyle/>
            <a:p>
              <a:endParaRPr lang="en-US"/>
            </a:p>
          </p:txBody>
        </p:sp>
        <p:sp>
          <p:nvSpPr>
            <p:cNvPr id="5" name="Freeform 5"/>
            <p:cNvSpPr/>
            <p:nvPr/>
          </p:nvSpPr>
          <p:spPr>
            <a:xfrm>
              <a:off x="9612348" y="178033"/>
              <a:ext cx="6241499" cy="7976183"/>
            </a:xfrm>
            <a:custGeom>
              <a:avLst/>
              <a:gdLst/>
              <a:ahLst/>
              <a:cxnLst/>
              <a:rect l="l" t="t" r="r" b="b"/>
              <a:pathLst>
                <a:path w="6241499" h="7976183">
                  <a:moveTo>
                    <a:pt x="0" y="0"/>
                  </a:moveTo>
                  <a:lnTo>
                    <a:pt x="6241499" y="0"/>
                  </a:lnTo>
                  <a:lnTo>
                    <a:pt x="6241499" y="7976183"/>
                  </a:lnTo>
                  <a:lnTo>
                    <a:pt x="0" y="7976183"/>
                  </a:lnTo>
                  <a:lnTo>
                    <a:pt x="0" y="0"/>
                  </a:lnTo>
                  <a:close/>
                </a:path>
              </a:pathLst>
            </a:custGeom>
            <a:blipFill>
              <a:blip r:embed="rId3">
                <a:extLst>
                  <a:ext uri="{96DAC541-7B7A-43D3-8B79-37D633B846F1}">
                    <asvg:svgBlip xmlns:asvg="http://schemas.microsoft.com/office/drawing/2016/SVG/main" r:embed="rId4"/>
                  </a:ext>
                </a:extLst>
              </a:blip>
              <a:stretch>
                <a:fillRect l="-27767" r="-20033" b="-15222"/>
              </a:stretch>
            </a:blipFill>
          </p:spPr>
          <p:txBody>
            <a:bodyPr/>
            <a:lstStyle/>
            <a:p>
              <a:endParaRPr lang="en-US"/>
            </a:p>
          </p:txBody>
        </p:sp>
        <p:sp>
          <p:nvSpPr>
            <p:cNvPr id="6" name="Freeform 6"/>
            <p:cNvSpPr/>
            <p:nvPr/>
          </p:nvSpPr>
          <p:spPr>
            <a:xfrm rot="5400000">
              <a:off x="7007153" y="9238273"/>
              <a:ext cx="10220774" cy="8476606"/>
            </a:xfrm>
            <a:custGeom>
              <a:avLst/>
              <a:gdLst/>
              <a:ahLst/>
              <a:cxnLst/>
              <a:rect l="l" t="t" r="r" b="b"/>
              <a:pathLst>
                <a:path w="10220774" h="8476606">
                  <a:moveTo>
                    <a:pt x="0" y="0"/>
                  </a:moveTo>
                  <a:lnTo>
                    <a:pt x="10220773" y="0"/>
                  </a:lnTo>
                  <a:lnTo>
                    <a:pt x="10220773" y="8476606"/>
                  </a:lnTo>
                  <a:lnTo>
                    <a:pt x="0" y="8476606"/>
                  </a:lnTo>
                  <a:lnTo>
                    <a:pt x="0" y="0"/>
                  </a:lnTo>
                  <a:close/>
                </a:path>
              </a:pathLst>
            </a:custGeom>
            <a:blipFill>
              <a:blip r:embed="rId3">
                <a:alphaModFix amt="70000"/>
                <a:extLst>
                  <a:ext uri="{96DAC541-7B7A-43D3-8B79-37D633B846F1}">
                    <asvg:svgBlip xmlns:asvg="http://schemas.microsoft.com/office/drawing/2016/SVG/main" r:embed="rId4"/>
                  </a:ext>
                </a:extLst>
              </a:blip>
              <a:stretch>
                <a:fillRect b="-20124"/>
              </a:stretch>
            </a:blipFill>
          </p:spPr>
          <p:txBody>
            <a:bodyPr/>
            <a:lstStyle/>
            <a:p>
              <a:endParaRPr lang="en-US"/>
            </a:p>
          </p:txBody>
        </p:sp>
        <p:sp>
          <p:nvSpPr>
            <p:cNvPr id="7" name="Freeform 7"/>
            <p:cNvSpPr/>
            <p:nvPr/>
          </p:nvSpPr>
          <p:spPr>
            <a:xfrm>
              <a:off x="16033453" y="335948"/>
              <a:ext cx="9224986" cy="7852208"/>
            </a:xfrm>
            <a:custGeom>
              <a:avLst/>
              <a:gdLst/>
              <a:ahLst/>
              <a:cxnLst/>
              <a:rect l="l" t="t" r="r" b="b"/>
              <a:pathLst>
                <a:path w="9224986" h="7852208">
                  <a:moveTo>
                    <a:pt x="0" y="0"/>
                  </a:moveTo>
                  <a:lnTo>
                    <a:pt x="9224985" y="0"/>
                  </a:lnTo>
                  <a:lnTo>
                    <a:pt x="9224985" y="7852208"/>
                  </a:lnTo>
                  <a:lnTo>
                    <a:pt x="0" y="7852208"/>
                  </a:lnTo>
                  <a:lnTo>
                    <a:pt x="0" y="0"/>
                  </a:lnTo>
                  <a:close/>
                </a:path>
              </a:pathLst>
            </a:custGeom>
            <a:blipFill>
              <a:blip r:embed="rId3">
                <a:alphaModFix amt="70000"/>
                <a:extLst>
                  <a:ext uri="{96DAC541-7B7A-43D3-8B79-37D633B846F1}">
                    <asvg:svgBlip xmlns:asvg="http://schemas.microsoft.com/office/drawing/2016/SVG/main" r:embed="rId4"/>
                  </a:ext>
                </a:extLst>
              </a:blip>
              <a:stretch>
                <a:fillRect b="-17042"/>
              </a:stretch>
            </a:blipFill>
          </p:spPr>
          <p:txBody>
            <a:bodyPr/>
            <a:lstStyle/>
            <a:p>
              <a:endParaRPr lang="en-US"/>
            </a:p>
          </p:txBody>
        </p:sp>
        <p:sp>
          <p:nvSpPr>
            <p:cNvPr id="8" name="Freeform 8"/>
            <p:cNvSpPr/>
            <p:nvPr/>
          </p:nvSpPr>
          <p:spPr>
            <a:xfrm>
              <a:off x="16382361" y="8154216"/>
              <a:ext cx="7669907" cy="7952877"/>
            </a:xfrm>
            <a:custGeom>
              <a:avLst/>
              <a:gdLst/>
              <a:ahLst/>
              <a:cxnLst/>
              <a:rect l="l" t="t" r="r" b="b"/>
              <a:pathLst>
                <a:path w="7669907" h="7952877">
                  <a:moveTo>
                    <a:pt x="0" y="0"/>
                  </a:moveTo>
                  <a:lnTo>
                    <a:pt x="7669907" y="0"/>
                  </a:lnTo>
                  <a:lnTo>
                    <a:pt x="7669907" y="7952877"/>
                  </a:lnTo>
                  <a:lnTo>
                    <a:pt x="0" y="7952877"/>
                  </a:lnTo>
                  <a:lnTo>
                    <a:pt x="0" y="0"/>
                  </a:lnTo>
                  <a:close/>
                </a:path>
              </a:pathLst>
            </a:custGeom>
            <a:blipFill>
              <a:blip r:embed="rId3">
                <a:alphaModFix amt="70000"/>
                <a:extLst>
                  <a:ext uri="{96DAC541-7B7A-43D3-8B79-37D633B846F1}">
                    <asvg:svgBlip xmlns:asvg="http://schemas.microsoft.com/office/drawing/2016/SVG/main" r:embed="rId4"/>
                  </a:ext>
                </a:extLst>
              </a:blip>
              <a:stretch>
                <a:fillRect l="-20275" b="-15560"/>
              </a:stretch>
            </a:blipFill>
          </p:spPr>
          <p:txBody>
            <a:bodyPr/>
            <a:lstStyle/>
            <a:p>
              <a:endParaRPr lang="en-US"/>
            </a:p>
          </p:txBody>
        </p:sp>
      </p:grpSp>
      <p:grpSp>
        <p:nvGrpSpPr>
          <p:cNvPr id="9" name="Group 9"/>
          <p:cNvGrpSpPr/>
          <p:nvPr/>
        </p:nvGrpSpPr>
        <p:grpSpPr>
          <a:xfrm>
            <a:off x="2883809" y="2027847"/>
            <a:ext cx="5554158" cy="758249"/>
            <a:chOff x="0" y="0"/>
            <a:chExt cx="11467470" cy="1565529"/>
          </a:xfrm>
        </p:grpSpPr>
        <p:sp>
          <p:nvSpPr>
            <p:cNvPr id="10" name="Freeform 10"/>
            <p:cNvSpPr/>
            <p:nvPr/>
          </p:nvSpPr>
          <p:spPr>
            <a:xfrm>
              <a:off x="31750" y="31750"/>
              <a:ext cx="11403970" cy="1502029"/>
            </a:xfrm>
            <a:custGeom>
              <a:avLst/>
              <a:gdLst/>
              <a:ahLst/>
              <a:cxnLst/>
              <a:rect l="l" t="t" r="r" b="b"/>
              <a:pathLst>
                <a:path w="11403970" h="1502029">
                  <a:moveTo>
                    <a:pt x="11311260" y="1502029"/>
                  </a:moveTo>
                  <a:lnTo>
                    <a:pt x="92710" y="1502029"/>
                  </a:lnTo>
                  <a:cubicBezTo>
                    <a:pt x="41910" y="1502029"/>
                    <a:pt x="0" y="1460119"/>
                    <a:pt x="0" y="1409319"/>
                  </a:cubicBezTo>
                  <a:lnTo>
                    <a:pt x="0" y="92710"/>
                  </a:lnTo>
                  <a:cubicBezTo>
                    <a:pt x="0" y="41910"/>
                    <a:pt x="41910" y="0"/>
                    <a:pt x="92710" y="0"/>
                  </a:cubicBezTo>
                  <a:lnTo>
                    <a:pt x="11309989" y="0"/>
                  </a:lnTo>
                  <a:cubicBezTo>
                    <a:pt x="11360789" y="0"/>
                    <a:pt x="11402700" y="41910"/>
                    <a:pt x="11402700" y="92710"/>
                  </a:cubicBezTo>
                  <a:lnTo>
                    <a:pt x="11402700" y="1408049"/>
                  </a:lnTo>
                  <a:cubicBezTo>
                    <a:pt x="11403970" y="1460119"/>
                    <a:pt x="11362060" y="1502029"/>
                    <a:pt x="11311260" y="1502029"/>
                  </a:cubicBezTo>
                  <a:close/>
                </a:path>
              </a:pathLst>
            </a:custGeom>
            <a:solidFill>
              <a:srgbClr val="292668"/>
            </a:solidFill>
          </p:spPr>
          <p:txBody>
            <a:bodyPr/>
            <a:lstStyle/>
            <a:p>
              <a:endParaRPr lang="en-US"/>
            </a:p>
          </p:txBody>
        </p:sp>
        <p:sp>
          <p:nvSpPr>
            <p:cNvPr id="11" name="Freeform 11"/>
            <p:cNvSpPr/>
            <p:nvPr/>
          </p:nvSpPr>
          <p:spPr>
            <a:xfrm>
              <a:off x="0" y="0"/>
              <a:ext cx="11467470" cy="1565529"/>
            </a:xfrm>
            <a:custGeom>
              <a:avLst/>
              <a:gdLst/>
              <a:ahLst/>
              <a:cxnLst/>
              <a:rect l="l" t="t" r="r" b="b"/>
              <a:pathLst>
                <a:path w="11467470" h="1565529">
                  <a:moveTo>
                    <a:pt x="11343010" y="59690"/>
                  </a:moveTo>
                  <a:cubicBezTo>
                    <a:pt x="11378570" y="59690"/>
                    <a:pt x="11407780" y="88900"/>
                    <a:pt x="11407780" y="124460"/>
                  </a:cubicBezTo>
                  <a:lnTo>
                    <a:pt x="11407780" y="1441069"/>
                  </a:lnTo>
                  <a:cubicBezTo>
                    <a:pt x="11407780" y="1476629"/>
                    <a:pt x="11378570" y="1505839"/>
                    <a:pt x="11343010" y="1505839"/>
                  </a:cubicBezTo>
                  <a:lnTo>
                    <a:pt x="124460" y="1505839"/>
                  </a:lnTo>
                  <a:cubicBezTo>
                    <a:pt x="88900" y="1505839"/>
                    <a:pt x="59690" y="1476629"/>
                    <a:pt x="59690" y="1441069"/>
                  </a:cubicBezTo>
                  <a:lnTo>
                    <a:pt x="59690" y="124460"/>
                  </a:lnTo>
                  <a:cubicBezTo>
                    <a:pt x="59690" y="88900"/>
                    <a:pt x="88900" y="59690"/>
                    <a:pt x="124460" y="59690"/>
                  </a:cubicBezTo>
                  <a:lnTo>
                    <a:pt x="11343010" y="59690"/>
                  </a:lnTo>
                  <a:moveTo>
                    <a:pt x="11343010" y="0"/>
                  </a:moveTo>
                  <a:lnTo>
                    <a:pt x="124460" y="0"/>
                  </a:lnTo>
                  <a:cubicBezTo>
                    <a:pt x="55880" y="0"/>
                    <a:pt x="0" y="55880"/>
                    <a:pt x="0" y="124460"/>
                  </a:cubicBezTo>
                  <a:lnTo>
                    <a:pt x="0" y="1441069"/>
                  </a:lnTo>
                  <a:cubicBezTo>
                    <a:pt x="0" y="1509649"/>
                    <a:pt x="55880" y="1565529"/>
                    <a:pt x="124460" y="1565529"/>
                  </a:cubicBezTo>
                  <a:lnTo>
                    <a:pt x="11343010" y="1565529"/>
                  </a:lnTo>
                  <a:cubicBezTo>
                    <a:pt x="11411589" y="1565529"/>
                    <a:pt x="11467470" y="1509649"/>
                    <a:pt x="11467470" y="1441069"/>
                  </a:cubicBezTo>
                  <a:lnTo>
                    <a:pt x="11467470" y="124460"/>
                  </a:lnTo>
                  <a:cubicBezTo>
                    <a:pt x="11467470" y="55880"/>
                    <a:pt x="11411589" y="0"/>
                    <a:pt x="11343010" y="0"/>
                  </a:cubicBezTo>
                  <a:close/>
                </a:path>
              </a:pathLst>
            </a:custGeom>
            <a:solidFill>
              <a:srgbClr val="191919"/>
            </a:solidFill>
          </p:spPr>
          <p:txBody>
            <a:bodyPr/>
            <a:lstStyle/>
            <a:p>
              <a:endParaRPr lang="en-US"/>
            </a:p>
          </p:txBody>
        </p:sp>
      </p:grpSp>
      <p:sp>
        <p:nvSpPr>
          <p:cNvPr id="12" name="TextBox 12"/>
          <p:cNvSpPr txBox="1"/>
          <p:nvPr/>
        </p:nvSpPr>
        <p:spPr>
          <a:xfrm>
            <a:off x="3683589" y="2226368"/>
            <a:ext cx="3954597" cy="371897"/>
          </a:xfrm>
          <a:prstGeom prst="rect">
            <a:avLst/>
          </a:prstGeom>
        </p:spPr>
        <p:txBody>
          <a:bodyPr lIns="0" tIns="0" rIns="0" bIns="0" rtlCol="0" anchor="t">
            <a:spAutoFit/>
          </a:bodyPr>
          <a:lstStyle/>
          <a:p>
            <a:pPr algn="ctr" defTabSz="457200">
              <a:lnSpc>
                <a:spcPts val="2908"/>
              </a:lnSpc>
            </a:pPr>
            <a:r>
              <a:rPr lang="en-US" sz="2644">
                <a:solidFill>
                  <a:srgbClr val="FFFFFF"/>
                </a:solidFill>
                <a:latin typeface="Roboto Condensed"/>
              </a:rPr>
              <a:t>FINDINGS: WHO LACKS ID?</a:t>
            </a:r>
          </a:p>
        </p:txBody>
      </p:sp>
      <p:grpSp>
        <p:nvGrpSpPr>
          <p:cNvPr id="13" name="Group 13"/>
          <p:cNvGrpSpPr/>
          <p:nvPr/>
        </p:nvGrpSpPr>
        <p:grpSpPr>
          <a:xfrm>
            <a:off x="2494613" y="2696094"/>
            <a:ext cx="5943354" cy="2134060"/>
            <a:chOff x="0" y="0"/>
            <a:chExt cx="14188536" cy="5094628"/>
          </a:xfrm>
        </p:grpSpPr>
        <p:sp>
          <p:nvSpPr>
            <p:cNvPr id="14" name="Freeform 14"/>
            <p:cNvSpPr/>
            <p:nvPr/>
          </p:nvSpPr>
          <p:spPr>
            <a:xfrm>
              <a:off x="31750" y="31750"/>
              <a:ext cx="14125035" cy="5031128"/>
            </a:xfrm>
            <a:custGeom>
              <a:avLst/>
              <a:gdLst/>
              <a:ahLst/>
              <a:cxnLst/>
              <a:rect l="l" t="t" r="r" b="b"/>
              <a:pathLst>
                <a:path w="14125035" h="5031128">
                  <a:moveTo>
                    <a:pt x="14032325" y="5031128"/>
                  </a:moveTo>
                  <a:lnTo>
                    <a:pt x="92710" y="5031128"/>
                  </a:lnTo>
                  <a:cubicBezTo>
                    <a:pt x="41910" y="5031128"/>
                    <a:pt x="0" y="4989218"/>
                    <a:pt x="0" y="4938418"/>
                  </a:cubicBezTo>
                  <a:lnTo>
                    <a:pt x="0" y="92710"/>
                  </a:lnTo>
                  <a:cubicBezTo>
                    <a:pt x="0" y="41910"/>
                    <a:pt x="41910" y="0"/>
                    <a:pt x="92710" y="0"/>
                  </a:cubicBezTo>
                  <a:lnTo>
                    <a:pt x="14031055" y="0"/>
                  </a:lnTo>
                  <a:cubicBezTo>
                    <a:pt x="14081855" y="0"/>
                    <a:pt x="14123766" y="41910"/>
                    <a:pt x="14123766" y="92710"/>
                  </a:cubicBezTo>
                  <a:lnTo>
                    <a:pt x="14123766" y="4937148"/>
                  </a:lnTo>
                  <a:cubicBezTo>
                    <a:pt x="14125035" y="4989218"/>
                    <a:pt x="14083125" y="5031128"/>
                    <a:pt x="14032325" y="5031128"/>
                  </a:cubicBezTo>
                  <a:close/>
                </a:path>
              </a:pathLst>
            </a:custGeom>
            <a:solidFill>
              <a:srgbClr val="FFFFFF"/>
            </a:solidFill>
          </p:spPr>
          <p:txBody>
            <a:bodyPr/>
            <a:lstStyle/>
            <a:p>
              <a:endParaRPr lang="en-US"/>
            </a:p>
          </p:txBody>
        </p:sp>
        <p:sp>
          <p:nvSpPr>
            <p:cNvPr id="15" name="Freeform 15"/>
            <p:cNvSpPr/>
            <p:nvPr/>
          </p:nvSpPr>
          <p:spPr>
            <a:xfrm>
              <a:off x="0" y="0"/>
              <a:ext cx="14188535" cy="5094628"/>
            </a:xfrm>
            <a:custGeom>
              <a:avLst/>
              <a:gdLst/>
              <a:ahLst/>
              <a:cxnLst/>
              <a:rect l="l" t="t" r="r" b="b"/>
              <a:pathLst>
                <a:path w="14188535" h="5094628">
                  <a:moveTo>
                    <a:pt x="14064075" y="59690"/>
                  </a:moveTo>
                  <a:cubicBezTo>
                    <a:pt x="14099635" y="59690"/>
                    <a:pt x="14128846" y="88900"/>
                    <a:pt x="14128846" y="124460"/>
                  </a:cubicBezTo>
                  <a:lnTo>
                    <a:pt x="14128846" y="4970168"/>
                  </a:lnTo>
                  <a:cubicBezTo>
                    <a:pt x="14128846" y="5005728"/>
                    <a:pt x="14099635" y="5034938"/>
                    <a:pt x="14064075" y="5034938"/>
                  </a:cubicBezTo>
                  <a:lnTo>
                    <a:pt x="124460" y="5034938"/>
                  </a:lnTo>
                  <a:cubicBezTo>
                    <a:pt x="88900" y="5034938"/>
                    <a:pt x="59690" y="5005728"/>
                    <a:pt x="59690" y="4970168"/>
                  </a:cubicBezTo>
                  <a:lnTo>
                    <a:pt x="59690" y="124460"/>
                  </a:lnTo>
                  <a:cubicBezTo>
                    <a:pt x="59690" y="88900"/>
                    <a:pt x="88900" y="59690"/>
                    <a:pt x="124460" y="59690"/>
                  </a:cubicBezTo>
                  <a:lnTo>
                    <a:pt x="14064076" y="59690"/>
                  </a:lnTo>
                  <a:moveTo>
                    <a:pt x="14064076" y="0"/>
                  </a:moveTo>
                  <a:lnTo>
                    <a:pt x="124460" y="0"/>
                  </a:lnTo>
                  <a:cubicBezTo>
                    <a:pt x="55880" y="0"/>
                    <a:pt x="0" y="55880"/>
                    <a:pt x="0" y="124460"/>
                  </a:cubicBezTo>
                  <a:lnTo>
                    <a:pt x="0" y="4970168"/>
                  </a:lnTo>
                  <a:cubicBezTo>
                    <a:pt x="0" y="5038748"/>
                    <a:pt x="55880" y="5094628"/>
                    <a:pt x="124460" y="5094628"/>
                  </a:cubicBezTo>
                  <a:lnTo>
                    <a:pt x="14064076" y="5094628"/>
                  </a:lnTo>
                  <a:cubicBezTo>
                    <a:pt x="14132655" y="5094628"/>
                    <a:pt x="14188535" y="5038748"/>
                    <a:pt x="14188535" y="4970168"/>
                  </a:cubicBezTo>
                  <a:lnTo>
                    <a:pt x="14188535" y="124460"/>
                  </a:lnTo>
                  <a:cubicBezTo>
                    <a:pt x="14188535" y="55880"/>
                    <a:pt x="14132655" y="0"/>
                    <a:pt x="14064076" y="0"/>
                  </a:cubicBezTo>
                  <a:close/>
                </a:path>
              </a:pathLst>
            </a:custGeom>
            <a:solidFill>
              <a:srgbClr val="191919"/>
            </a:solidFill>
          </p:spPr>
          <p:txBody>
            <a:bodyPr/>
            <a:lstStyle/>
            <a:p>
              <a:endParaRPr lang="en-US"/>
            </a:p>
          </p:txBody>
        </p:sp>
      </p:grpSp>
      <p:sp>
        <p:nvSpPr>
          <p:cNvPr id="16" name="TextBox 16"/>
          <p:cNvSpPr txBox="1"/>
          <p:nvPr/>
        </p:nvSpPr>
        <p:spPr>
          <a:xfrm>
            <a:off x="4097585" y="2851140"/>
            <a:ext cx="3655877" cy="1158651"/>
          </a:xfrm>
          <a:prstGeom prst="rect">
            <a:avLst/>
          </a:prstGeom>
        </p:spPr>
        <p:txBody>
          <a:bodyPr lIns="0" tIns="0" rIns="0" bIns="0" rtlCol="0" anchor="t">
            <a:spAutoFit/>
          </a:bodyPr>
          <a:lstStyle/>
          <a:p>
            <a:pPr defTabSz="457200">
              <a:lnSpc>
                <a:spcPts val="2340"/>
              </a:lnSpc>
            </a:pPr>
            <a:r>
              <a:rPr lang="en-US">
                <a:solidFill>
                  <a:srgbClr val="292668"/>
                </a:solidFill>
                <a:latin typeface="Roboto 3"/>
              </a:rPr>
              <a:t>Voting-age citizens in the United States do not have an unexpired driver’s license or state ID with their current name and address on it</a:t>
            </a:r>
          </a:p>
        </p:txBody>
      </p:sp>
      <p:sp>
        <p:nvSpPr>
          <p:cNvPr id="17" name="TextBox 17"/>
          <p:cNvSpPr txBox="1"/>
          <p:nvPr/>
        </p:nvSpPr>
        <p:spPr>
          <a:xfrm>
            <a:off x="4097585" y="4221679"/>
            <a:ext cx="3985058" cy="273793"/>
          </a:xfrm>
          <a:prstGeom prst="rect">
            <a:avLst/>
          </a:prstGeom>
        </p:spPr>
        <p:txBody>
          <a:bodyPr lIns="0" tIns="0" rIns="0" bIns="0" rtlCol="0" anchor="t">
            <a:spAutoFit/>
          </a:bodyPr>
          <a:lstStyle/>
          <a:p>
            <a:pPr defTabSz="457200">
              <a:lnSpc>
                <a:spcPts val="2340"/>
              </a:lnSpc>
            </a:pPr>
            <a:r>
              <a:rPr lang="en-US">
                <a:solidFill>
                  <a:srgbClr val="292668"/>
                </a:solidFill>
                <a:latin typeface="Roboto 3"/>
              </a:rPr>
              <a:t>That is more than 34.5 million people! </a:t>
            </a:r>
          </a:p>
        </p:txBody>
      </p:sp>
      <p:grpSp>
        <p:nvGrpSpPr>
          <p:cNvPr id="18" name="Group 18"/>
          <p:cNvGrpSpPr/>
          <p:nvPr/>
        </p:nvGrpSpPr>
        <p:grpSpPr>
          <a:xfrm>
            <a:off x="950479" y="2001560"/>
            <a:ext cx="2952975" cy="2854880"/>
            <a:chOff x="0" y="0"/>
            <a:chExt cx="7874599" cy="7613014"/>
          </a:xfrm>
        </p:grpSpPr>
        <p:grpSp>
          <p:nvGrpSpPr>
            <p:cNvPr id="19" name="Group 19"/>
            <p:cNvGrpSpPr/>
            <p:nvPr/>
          </p:nvGrpSpPr>
          <p:grpSpPr>
            <a:xfrm>
              <a:off x="0" y="0"/>
              <a:ext cx="7874599" cy="7613014"/>
              <a:chOff x="0" y="0"/>
              <a:chExt cx="840231" cy="812320"/>
            </a:xfrm>
          </p:grpSpPr>
          <p:sp>
            <p:nvSpPr>
              <p:cNvPr id="20" name="Freeform 20"/>
              <p:cNvSpPr/>
              <p:nvPr/>
            </p:nvSpPr>
            <p:spPr>
              <a:xfrm>
                <a:off x="0" y="0"/>
                <a:ext cx="840231" cy="812320"/>
              </a:xfrm>
              <a:custGeom>
                <a:avLst/>
                <a:gdLst/>
                <a:ahLst/>
                <a:cxnLst/>
                <a:rect l="l" t="t" r="r" b="b"/>
                <a:pathLst>
                  <a:path w="840231" h="812320">
                    <a:moveTo>
                      <a:pt x="420116" y="0"/>
                    </a:moveTo>
                    <a:cubicBezTo>
                      <a:pt x="188092" y="0"/>
                      <a:pt x="0" y="181844"/>
                      <a:pt x="0" y="406160"/>
                    </a:cubicBezTo>
                    <a:cubicBezTo>
                      <a:pt x="0" y="630476"/>
                      <a:pt x="188092" y="812320"/>
                      <a:pt x="420116" y="812320"/>
                    </a:cubicBezTo>
                    <a:cubicBezTo>
                      <a:pt x="652139" y="812320"/>
                      <a:pt x="840231" y="630476"/>
                      <a:pt x="840231" y="406160"/>
                    </a:cubicBezTo>
                    <a:cubicBezTo>
                      <a:pt x="840231" y="181844"/>
                      <a:pt x="652139" y="0"/>
                      <a:pt x="420116" y="0"/>
                    </a:cubicBezTo>
                    <a:close/>
                  </a:path>
                </a:pathLst>
              </a:custGeom>
              <a:solidFill>
                <a:srgbClr val="7A60AA"/>
              </a:solidFill>
              <a:ln w="38100" cap="sq">
                <a:solidFill>
                  <a:srgbClr val="292668"/>
                </a:solidFill>
                <a:prstDash val="solid"/>
                <a:miter/>
              </a:ln>
            </p:spPr>
            <p:txBody>
              <a:bodyPr/>
              <a:lstStyle/>
              <a:p>
                <a:endParaRPr lang="en-US"/>
              </a:p>
            </p:txBody>
          </p:sp>
          <p:sp>
            <p:nvSpPr>
              <p:cNvPr id="21" name="TextBox 21"/>
              <p:cNvSpPr txBox="1"/>
              <p:nvPr/>
            </p:nvSpPr>
            <p:spPr>
              <a:xfrm>
                <a:off x="78772" y="114255"/>
                <a:ext cx="682688" cy="621910"/>
              </a:xfrm>
              <a:prstGeom prst="rect">
                <a:avLst/>
              </a:prstGeom>
            </p:spPr>
            <p:txBody>
              <a:bodyPr lIns="38170" tIns="38170" rIns="38170" bIns="38170" rtlCol="0" anchor="ctr"/>
              <a:lstStyle/>
              <a:p>
                <a:pPr algn="ctr" defTabSz="457200">
                  <a:lnSpc>
                    <a:spcPts val="1093"/>
                  </a:lnSpc>
                </a:pPr>
                <a:endParaRPr sz="900">
                  <a:solidFill>
                    <a:prstClr val="black"/>
                  </a:solidFill>
                  <a:latin typeface="Calibri"/>
                </a:endParaRPr>
              </a:p>
            </p:txBody>
          </p:sp>
        </p:grpSp>
        <p:sp>
          <p:nvSpPr>
            <p:cNvPr id="22" name="TextBox 22"/>
            <p:cNvSpPr txBox="1"/>
            <p:nvPr/>
          </p:nvSpPr>
          <p:spPr>
            <a:xfrm>
              <a:off x="573176" y="2564734"/>
              <a:ext cx="6728250" cy="2564806"/>
            </a:xfrm>
            <a:prstGeom prst="rect">
              <a:avLst/>
            </a:prstGeom>
          </p:spPr>
          <p:txBody>
            <a:bodyPr lIns="0" tIns="0" rIns="0" bIns="0" rtlCol="0" anchor="t">
              <a:spAutoFit/>
            </a:bodyPr>
            <a:lstStyle/>
            <a:p>
              <a:pPr algn="ctr" defTabSz="457200">
                <a:lnSpc>
                  <a:spcPts val="7531"/>
                </a:lnSpc>
              </a:pPr>
              <a:r>
                <a:rPr lang="en-US" sz="7172">
                  <a:solidFill>
                    <a:srgbClr val="FFFFFF"/>
                  </a:solidFill>
                  <a:latin typeface="Roboto Condensed"/>
                </a:rPr>
                <a:t>14.8%</a:t>
              </a:r>
            </a:p>
          </p:txBody>
        </p:sp>
      </p:grpSp>
    </p:spTree>
  </p:cSld>
  <p:clrMapOvr>
    <a:masterClrMapping/>
  </p:clrMapOvr>
</p:sld>
</file>

<file path=ppt/theme/theme1.xml><?xml version="1.0" encoding="utf-8"?>
<a:theme xmlns:a="http://schemas.openxmlformats.org/drawingml/2006/main" name="Office Theme">
  <a:themeElements>
    <a:clrScheme name="Our Homes, Our Votes">
      <a:dk1>
        <a:srgbClr val="000000"/>
      </a:dk1>
      <a:lt1>
        <a:srgbClr val="FFFFFF"/>
      </a:lt1>
      <a:dk2>
        <a:srgbClr val="59595B"/>
      </a:dk2>
      <a:lt2>
        <a:srgbClr val="E7E6E6"/>
      </a:lt2>
      <a:accent1>
        <a:srgbClr val="0280C5"/>
      </a:accent1>
      <a:accent2>
        <a:srgbClr val="FF2600"/>
      </a:accent2>
      <a:accent3>
        <a:srgbClr val="59595B"/>
      </a:accent3>
      <a:accent4>
        <a:srgbClr val="FF2600"/>
      </a:accent4>
      <a:accent5>
        <a:srgbClr val="5B9BD5"/>
      </a:accent5>
      <a:accent6>
        <a:srgbClr val="CCCCCC"/>
      </a:accent6>
      <a:hlink>
        <a:srgbClr val="0280C5"/>
      </a:hlink>
      <a:folHlink>
        <a:srgbClr val="0280C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D49737C-8C50-4E87-A346-4CB4BDC8660D}" vid="{CF7C962A-ABCA-4D6A-BFB2-E27838B3316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ed4291f-1e32-4419-b91b-e70f2d3e9b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37B96DCBDB7647BA79E7EF9E66CBE2" ma:contentTypeVersion="15" ma:contentTypeDescription="Create a new document." ma:contentTypeScope="" ma:versionID="b48b8e97d07d8e39e4641f8c31ec0157">
  <xsd:schema xmlns:xsd="http://www.w3.org/2001/XMLSchema" xmlns:xs="http://www.w3.org/2001/XMLSchema" xmlns:p="http://schemas.microsoft.com/office/2006/metadata/properties" xmlns:ns3="ced4291f-1e32-4419-b91b-e70f2d3e9b99" xmlns:ns4="788eadf2-d782-476b-8fb3-2a07ca9b5df5" targetNamespace="http://schemas.microsoft.com/office/2006/metadata/properties" ma:root="true" ma:fieldsID="f941d8c5e198b6fd1c016107b50f5eaa" ns3:_="" ns4:_="">
    <xsd:import namespace="ced4291f-1e32-4419-b91b-e70f2d3e9b99"/>
    <xsd:import namespace="788eadf2-d782-476b-8fb3-2a07ca9b5df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d4291f-1e32-4419-b91b-e70f2d3e9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8eadf2-d782-476b-8fb3-2a07ca9b5df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88296F-1039-4E74-8EFE-DE47D7FE3322}">
  <ds:schemaRefs>
    <ds:schemaRef ds:uri="http://schemas.microsoft.com/office/infopath/2007/PartnerControls"/>
    <ds:schemaRef ds:uri="http://purl.org/dc/terms/"/>
    <ds:schemaRef ds:uri="http://schemas.microsoft.com/office/2006/documentManagement/types"/>
    <ds:schemaRef ds:uri="http://purl.org/dc/dcmitype/"/>
    <ds:schemaRef ds:uri="http://schemas.microsoft.com/office/2006/metadata/properties"/>
    <ds:schemaRef ds:uri="788eadf2-d782-476b-8fb3-2a07ca9b5df5"/>
    <ds:schemaRef ds:uri="http://purl.org/dc/elements/1.1/"/>
    <ds:schemaRef ds:uri="http://schemas.openxmlformats.org/package/2006/metadata/core-properties"/>
    <ds:schemaRef ds:uri="ced4291f-1e32-4419-b91b-e70f2d3e9b99"/>
    <ds:schemaRef ds:uri="http://www.w3.org/XML/1998/namespace"/>
  </ds:schemaRefs>
</ds:datastoreItem>
</file>

<file path=customXml/itemProps2.xml><?xml version="1.0" encoding="utf-8"?>
<ds:datastoreItem xmlns:ds="http://schemas.openxmlformats.org/officeDocument/2006/customXml" ds:itemID="{D9E4B940-82EC-4C2F-8174-911304FE45BA}">
  <ds:schemaRefs>
    <ds:schemaRef ds:uri="http://schemas.microsoft.com/sharepoint/v3/contenttype/forms"/>
  </ds:schemaRefs>
</ds:datastoreItem>
</file>

<file path=customXml/itemProps3.xml><?xml version="1.0" encoding="utf-8"?>
<ds:datastoreItem xmlns:ds="http://schemas.openxmlformats.org/officeDocument/2006/customXml" ds:itemID="{25595502-A206-4D26-B8A6-BDA85076B7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d4291f-1e32-4419-b91b-e70f2d3e9b99"/>
    <ds:schemaRef ds:uri="788eadf2-d782-476b-8fb3-2a07ca9b5d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Our Homes-Our Votes_Powerpoint-2020</Template>
  <TotalTime>36040</TotalTime>
  <Words>3216</Words>
  <Application>Microsoft Office PowerPoint</Application>
  <PresentationFormat>On-screen Show (4:3)</PresentationFormat>
  <Paragraphs>395</Paragraphs>
  <Slides>54</Slides>
  <Notes>18</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54</vt:i4>
      </vt:variant>
    </vt:vector>
  </HeadingPairs>
  <TitlesOfParts>
    <vt:vector size="76" baseType="lpstr">
      <vt:lpstr>Arial</vt:lpstr>
      <vt:lpstr>Avenir Next LT Pro</vt:lpstr>
      <vt:lpstr>Calibri</vt:lpstr>
      <vt:lpstr>Helvetica</vt:lpstr>
      <vt:lpstr>Helvetica Oblique</vt:lpstr>
      <vt:lpstr>Inter</vt:lpstr>
      <vt:lpstr>Poppins</vt:lpstr>
      <vt:lpstr>Poppins Black</vt:lpstr>
      <vt:lpstr>Poppins Medium</vt:lpstr>
      <vt:lpstr>Poppins SemiBold</vt:lpstr>
      <vt:lpstr>Roboto 1</vt:lpstr>
      <vt:lpstr>Roboto 1 Bold</vt:lpstr>
      <vt:lpstr>Roboto 2 Bold Italics</vt:lpstr>
      <vt:lpstr>Roboto 3</vt:lpstr>
      <vt:lpstr>Roboto 4</vt:lpstr>
      <vt:lpstr>Roboto 5</vt:lpstr>
      <vt:lpstr>Roboto 6</vt:lpstr>
      <vt:lpstr>Roboto 7</vt:lpstr>
      <vt:lpstr>Roboto Condensed</vt:lpstr>
      <vt:lpstr>Office Theme</vt:lpstr>
      <vt:lpstr>1_Office Theme</vt:lpstr>
      <vt:lpstr>Vot-ER</vt:lpstr>
      <vt:lpstr> Our Homes, Our Votes: Forming Partnerships in Your Community  June 3, 2024</vt:lpstr>
      <vt:lpstr>Agenda</vt:lpstr>
      <vt:lpstr>Housekeeping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Affiliates Network</vt:lpstr>
      <vt:lpstr>Housing Providers Council</vt:lpstr>
      <vt:lpstr>OurHomes.TurboVote.Org</vt:lpstr>
      <vt:lpstr>Our Homes, Our Votes Educational Resources</vt:lpstr>
      <vt:lpstr>New Resource: Voter Pledge Card!</vt:lpstr>
      <vt:lpstr>National Voter Registration Day</vt:lpstr>
      <vt:lpstr>Next Webinar: Tenant Organizing and Elections (Monday, 6/17)</vt:lpstr>
      <vt:lpstr>Preview: Full Webinar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Ikra Rafi</dc:creator>
  <cp:lastModifiedBy>Courtney Cooperman</cp:lastModifiedBy>
  <cp:revision>12</cp:revision>
  <dcterms:created xsi:type="dcterms:W3CDTF">2022-03-24T19:42:38Z</dcterms:created>
  <dcterms:modified xsi:type="dcterms:W3CDTF">2024-06-03T18:54:48Z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0x0101003337B96DCBDB7647BA79E7EF9E66CBE2</vt:lpwstr>
  </property>
</Properties>
</file>